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2" r:id="rId3"/>
    <p:sldId id="263" r:id="rId4"/>
    <p:sldId id="258" r:id="rId5"/>
    <p:sldId id="268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BBA2-7878-4656-80C7-B657D9CF1ACB}" type="datetimeFigureOut">
              <a:rPr kumimoji="1" lang="ja-JP" altLang="en-US" smtClean="0"/>
              <a:t>2016/7/21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1321-AF59-417C-8D56-AB05B1F76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24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BBA2-7878-4656-80C7-B657D9CF1ACB}" type="datetimeFigureOut">
              <a:rPr kumimoji="1" lang="ja-JP" altLang="en-US" smtClean="0"/>
              <a:t>2016/7/21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1321-AF59-417C-8D56-AB05B1F76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07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BBA2-7878-4656-80C7-B657D9CF1ACB}" type="datetimeFigureOut">
              <a:rPr kumimoji="1" lang="ja-JP" altLang="en-US" smtClean="0"/>
              <a:t>2016/7/21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1321-AF59-417C-8D56-AB05B1F76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40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BBA2-7878-4656-80C7-B657D9CF1ACB}" type="datetimeFigureOut">
              <a:rPr kumimoji="1" lang="ja-JP" altLang="en-US" smtClean="0"/>
              <a:t>2016/7/21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1321-AF59-417C-8D56-AB05B1F76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5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BBA2-7878-4656-80C7-B657D9CF1ACB}" type="datetimeFigureOut">
              <a:rPr kumimoji="1" lang="ja-JP" altLang="en-US" smtClean="0"/>
              <a:t>2016/7/21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1321-AF59-417C-8D56-AB05B1F76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419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BBA2-7878-4656-80C7-B657D9CF1ACB}" type="datetimeFigureOut">
              <a:rPr kumimoji="1" lang="ja-JP" altLang="en-US" smtClean="0"/>
              <a:t>2016/7/21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1321-AF59-417C-8D56-AB05B1F76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369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BBA2-7878-4656-80C7-B657D9CF1ACB}" type="datetimeFigureOut">
              <a:rPr kumimoji="1" lang="ja-JP" altLang="en-US" smtClean="0"/>
              <a:t>2016/7/21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1321-AF59-417C-8D56-AB05B1F76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3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BBA2-7878-4656-80C7-B657D9CF1ACB}" type="datetimeFigureOut">
              <a:rPr kumimoji="1" lang="ja-JP" altLang="en-US" smtClean="0"/>
              <a:t>2016/7/21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1321-AF59-417C-8D56-AB05B1F76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9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BBA2-7878-4656-80C7-B657D9CF1ACB}" type="datetimeFigureOut">
              <a:rPr kumimoji="1" lang="ja-JP" altLang="en-US" smtClean="0"/>
              <a:t>2016/7/21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1321-AF59-417C-8D56-AB05B1F76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76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BBA2-7878-4656-80C7-B657D9CF1ACB}" type="datetimeFigureOut">
              <a:rPr kumimoji="1" lang="ja-JP" altLang="en-US" smtClean="0"/>
              <a:t>2016/7/21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1321-AF59-417C-8D56-AB05B1F76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979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BBA2-7878-4656-80C7-B657D9CF1ACB}" type="datetimeFigureOut">
              <a:rPr kumimoji="1" lang="ja-JP" altLang="en-US" smtClean="0"/>
              <a:t>2016/7/21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1321-AF59-417C-8D56-AB05B1F76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59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7BBA2-7878-4656-80C7-B657D9CF1ACB}" type="datetimeFigureOut">
              <a:rPr kumimoji="1" lang="ja-JP" altLang="en-US" smtClean="0"/>
              <a:t>2016/7/21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11321-AF59-417C-8D56-AB05B1F76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39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hlw.go.jp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65515"/>
          </a:xfrm>
        </p:spPr>
        <p:txBody>
          <a:bodyPr/>
          <a:lstStyle/>
          <a:p>
            <a:pPr marL="0" indent="0" algn="ctr">
              <a:buNone/>
            </a:pPr>
            <a:endParaRPr kumimoji="1" lang="en-US" altLang="ja-JP" sz="3600" dirty="0" smtClean="0"/>
          </a:p>
          <a:p>
            <a:pPr marL="0" indent="0" algn="ctr">
              <a:buNone/>
            </a:pPr>
            <a:endParaRPr lang="en-US" altLang="ja-JP" sz="3600" dirty="0"/>
          </a:p>
          <a:p>
            <a:pPr marL="0" indent="0" algn="ctr">
              <a:buNone/>
            </a:pPr>
            <a:r>
              <a:rPr kumimoji="1" lang="ja-JP" altLang="en-US" sz="4000" dirty="0" smtClean="0"/>
              <a:t>「温泉利用型健康増進施設」の</a:t>
            </a:r>
            <a:endParaRPr kumimoji="1" lang="en-US" altLang="ja-JP" sz="4000" dirty="0" smtClean="0"/>
          </a:p>
          <a:p>
            <a:pPr marL="0" indent="0" algn="ctr">
              <a:buNone/>
            </a:pPr>
            <a:r>
              <a:rPr kumimoji="1" lang="ja-JP" altLang="en-US" sz="4000" dirty="0" smtClean="0"/>
              <a:t>認定基準改正の概要について</a:t>
            </a:r>
            <a:endParaRPr lang="en-US" altLang="ja-JP" sz="4000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sz="1600" dirty="0"/>
          </a:p>
          <a:p>
            <a:pPr marL="0" indent="0" algn="ctr">
              <a:buNone/>
            </a:pPr>
            <a:r>
              <a:rPr kumimoji="1" lang="ja-JP" altLang="en-US" sz="2800" dirty="0" smtClean="0"/>
              <a:t>　　　　厚生労働省健康局健康課</a:t>
            </a:r>
            <a:endParaRPr kumimoji="1" lang="en-US" altLang="ja-JP" sz="2800" dirty="0" smtClean="0"/>
          </a:p>
          <a:p>
            <a:pPr marL="0" indent="0" algn="ctr">
              <a:buNone/>
            </a:pPr>
            <a:r>
              <a:rPr lang="ja-JP" altLang="en-US" sz="2800" dirty="0" smtClean="0"/>
              <a:t>　　　課長補佐　 原 渕 　明</a:t>
            </a:r>
            <a:endParaRPr kumimoji="1" lang="ja-JP" altLang="en-US" sz="2800" dirty="0"/>
          </a:p>
        </p:txBody>
      </p:sp>
      <p:pic>
        <p:nvPicPr>
          <p:cNvPr id="2052" name="Picture 4" descr="厚生労働省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0926"/>
          <a:stretch/>
        </p:blipFill>
        <p:spPr bwMode="auto">
          <a:xfrm>
            <a:off x="2195736" y="4941168"/>
            <a:ext cx="864096" cy="83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52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8208912" cy="5544616"/>
          </a:xfrm>
        </p:spPr>
        <p:txBody>
          <a:bodyPr>
            <a:normAutofit fontScale="55000" lnSpcReduction="20000"/>
          </a:bodyPr>
          <a:lstStyle/>
          <a:p>
            <a:pPr algn="l"/>
            <a:endParaRPr lang="en-US" altLang="ja-JP" sz="2000" dirty="0" smtClean="0"/>
          </a:p>
          <a:p>
            <a:pPr algn="l">
              <a:lnSpc>
                <a:spcPct val="120000"/>
              </a:lnSpc>
            </a:pPr>
            <a:r>
              <a:rPr lang="ja-JP" altLang="en-US" sz="4200" b="1" dirty="0" smtClean="0">
                <a:solidFill>
                  <a:schemeClr val="tx1"/>
                </a:solidFill>
              </a:rPr>
              <a:t>○</a:t>
            </a:r>
            <a:r>
              <a:rPr lang="ja-JP" altLang="en-US" sz="4200" b="1" dirty="0" smtClean="0">
                <a:solidFill>
                  <a:schemeClr val="tx1"/>
                </a:solidFill>
              </a:rPr>
              <a:t>健康増進施設認定規程</a:t>
            </a:r>
            <a:r>
              <a:rPr lang="ja-JP" altLang="en-US" sz="3600" dirty="0" smtClean="0">
                <a:solidFill>
                  <a:schemeClr val="tx1"/>
                </a:solidFill>
              </a:rPr>
              <a:t>（</a:t>
            </a:r>
            <a:r>
              <a:rPr lang="ja-JP" altLang="en-US" sz="3600" dirty="0" smtClean="0">
                <a:solidFill>
                  <a:schemeClr val="tx1"/>
                </a:solidFill>
              </a:rPr>
              <a:t>昭和</a:t>
            </a:r>
            <a:r>
              <a:rPr lang="en-US" altLang="ja-JP" sz="3600" dirty="0" smtClean="0">
                <a:solidFill>
                  <a:schemeClr val="tx1"/>
                </a:solidFill>
              </a:rPr>
              <a:t>63</a:t>
            </a:r>
            <a:r>
              <a:rPr lang="ja-JP" altLang="en-US" sz="3600" dirty="0" smtClean="0">
                <a:solidFill>
                  <a:schemeClr val="tx1"/>
                </a:solidFill>
              </a:rPr>
              <a:t>年厚生省告示第</a:t>
            </a:r>
            <a:r>
              <a:rPr lang="en-US" altLang="ja-JP" sz="3600" dirty="0" smtClean="0">
                <a:solidFill>
                  <a:schemeClr val="tx1"/>
                </a:solidFill>
              </a:rPr>
              <a:t>273</a:t>
            </a:r>
            <a:r>
              <a:rPr lang="ja-JP" altLang="en-US" sz="3600" dirty="0" smtClean="0">
                <a:solidFill>
                  <a:schemeClr val="tx1"/>
                </a:solidFill>
              </a:rPr>
              <a:t>号</a:t>
            </a:r>
            <a:r>
              <a:rPr lang="ja-JP" altLang="en-US" sz="3600" dirty="0" smtClean="0">
                <a:solidFill>
                  <a:schemeClr val="tx1"/>
                </a:solidFill>
              </a:rPr>
              <a:t>）</a:t>
            </a:r>
            <a:endParaRPr lang="en-US" altLang="ja-JP" sz="36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endParaRPr lang="en-US" altLang="ja-JP" sz="33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ja-JP" altLang="en-US" sz="4200" dirty="0" smtClean="0">
                <a:solidFill>
                  <a:schemeClr val="tx1"/>
                </a:solidFill>
              </a:rPr>
              <a:t>＜改正前＞</a:t>
            </a:r>
            <a:endParaRPr lang="en-US" altLang="ja-JP" sz="42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ja-JP" altLang="en-US" sz="4200" dirty="0" smtClean="0">
                <a:solidFill>
                  <a:schemeClr val="tx1"/>
                </a:solidFill>
              </a:rPr>
              <a:t>　健康</a:t>
            </a:r>
            <a:r>
              <a:rPr lang="ja-JP" altLang="en-US" sz="4200" dirty="0" smtClean="0">
                <a:solidFill>
                  <a:schemeClr val="tx1"/>
                </a:solidFill>
              </a:rPr>
              <a:t>増進のための温泉利用及び有酸素運動を安全かつ適切に行うこと</a:t>
            </a:r>
            <a:r>
              <a:rPr lang="ja-JP" altLang="en-US" sz="4200" dirty="0" smtClean="0">
                <a:solidFill>
                  <a:schemeClr val="tx1"/>
                </a:solidFill>
              </a:rPr>
              <a:t>ができる</a:t>
            </a:r>
            <a:r>
              <a:rPr lang="ja-JP" altLang="en-US" sz="4200" dirty="0" smtClean="0">
                <a:solidFill>
                  <a:schemeClr val="tx1"/>
                </a:solidFill>
              </a:rPr>
              <a:t>設備</a:t>
            </a:r>
            <a:r>
              <a:rPr lang="ja-JP" altLang="en-US" sz="4200" dirty="0">
                <a:solidFill>
                  <a:schemeClr val="tx1"/>
                </a:solidFill>
              </a:rPr>
              <a:t>を</a:t>
            </a:r>
            <a:r>
              <a:rPr lang="ja-JP" altLang="en-US" sz="4200" b="1" u="sng" dirty="0">
                <a:solidFill>
                  <a:srgbClr val="FF0000"/>
                </a:solidFill>
              </a:rPr>
              <a:t>一の施設において</a:t>
            </a:r>
            <a:r>
              <a:rPr lang="ja-JP" altLang="en-US" sz="4200" dirty="0">
                <a:solidFill>
                  <a:schemeClr val="tx1"/>
                </a:solidFill>
              </a:rPr>
              <a:t>備えている</a:t>
            </a:r>
            <a:r>
              <a:rPr lang="ja-JP" altLang="en-US" sz="4200" dirty="0" smtClean="0">
                <a:solidFill>
                  <a:schemeClr val="tx1"/>
                </a:solidFill>
              </a:rPr>
              <a:t>ことが</a:t>
            </a:r>
            <a:r>
              <a:rPr lang="ja-JP" altLang="en-US" sz="4200" dirty="0">
                <a:solidFill>
                  <a:schemeClr val="tx1"/>
                </a:solidFill>
              </a:rPr>
              <a:t>、温泉利用型健康</a:t>
            </a:r>
            <a:r>
              <a:rPr lang="ja-JP" altLang="en-US" sz="4200" dirty="0" smtClean="0">
                <a:solidFill>
                  <a:schemeClr val="tx1"/>
                </a:solidFill>
              </a:rPr>
              <a:t>増進施設の認定要件。</a:t>
            </a:r>
            <a:endParaRPr lang="en-US" altLang="ja-JP" sz="4200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endParaRPr lang="en-US" altLang="ja-JP" sz="3400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ja-JP" altLang="en-US" sz="4200" dirty="0" smtClean="0">
                <a:solidFill>
                  <a:schemeClr val="tx1"/>
                </a:solidFill>
              </a:rPr>
              <a:t>　　　　　　　　　　　　　　　　　　　　　　　</a:t>
            </a:r>
            <a:r>
              <a:rPr lang="ja-JP" altLang="en-US" sz="5100" b="1" u="sng" dirty="0" smtClean="0">
                <a:solidFill>
                  <a:srgbClr val="FF0000"/>
                </a:solidFill>
              </a:rPr>
              <a:t>認定基準の緩和</a:t>
            </a:r>
            <a:endParaRPr lang="en-US" altLang="ja-JP" sz="5100" b="1" u="sng" dirty="0" smtClean="0">
              <a:solidFill>
                <a:srgbClr val="FF0000"/>
              </a:solidFill>
            </a:endParaRPr>
          </a:p>
          <a:p>
            <a:pPr algn="l">
              <a:lnSpc>
                <a:spcPct val="120000"/>
              </a:lnSpc>
            </a:pPr>
            <a:endParaRPr lang="en-US" altLang="ja-JP" sz="42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ja-JP" altLang="en-US" sz="4200" dirty="0" smtClean="0">
                <a:solidFill>
                  <a:schemeClr val="tx1"/>
                </a:solidFill>
              </a:rPr>
              <a:t>＜改正後＞</a:t>
            </a:r>
            <a:endParaRPr lang="en-US" altLang="ja-JP" sz="42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ja-JP" altLang="en-US" sz="4200" dirty="0">
                <a:solidFill>
                  <a:schemeClr val="tx1"/>
                </a:solidFill>
              </a:rPr>
              <a:t>　</a:t>
            </a:r>
            <a:r>
              <a:rPr lang="ja-JP" altLang="en-US" sz="4200" dirty="0" smtClean="0">
                <a:solidFill>
                  <a:schemeClr val="tx1"/>
                </a:solidFill>
              </a:rPr>
              <a:t>「</a:t>
            </a:r>
            <a:r>
              <a:rPr lang="ja-JP" altLang="en-US" sz="4200" dirty="0" smtClean="0">
                <a:solidFill>
                  <a:schemeClr val="tx1"/>
                </a:solidFill>
              </a:rPr>
              <a:t>温泉利用施設</a:t>
            </a:r>
            <a:r>
              <a:rPr lang="ja-JP" altLang="en-US" sz="4200" dirty="0" smtClean="0">
                <a:solidFill>
                  <a:schemeClr val="tx1"/>
                </a:solidFill>
              </a:rPr>
              <a:t>」と「</a:t>
            </a:r>
            <a:r>
              <a:rPr lang="ja-JP" altLang="en-US" sz="4200" dirty="0" smtClean="0">
                <a:solidFill>
                  <a:schemeClr val="tx1"/>
                </a:solidFill>
              </a:rPr>
              <a:t>運動健康増進施設</a:t>
            </a:r>
            <a:r>
              <a:rPr lang="ja-JP" altLang="en-US" sz="4200" dirty="0" smtClean="0">
                <a:solidFill>
                  <a:schemeClr val="tx1"/>
                </a:solidFill>
              </a:rPr>
              <a:t>」が</a:t>
            </a:r>
            <a:r>
              <a:rPr lang="ja-JP" altLang="en-US" sz="4200" b="1" u="sng" dirty="0">
                <a:solidFill>
                  <a:srgbClr val="FF0000"/>
                </a:solidFill>
              </a:rPr>
              <a:t>近接している</a:t>
            </a:r>
            <a:r>
              <a:rPr lang="ja-JP" altLang="en-US" sz="4200" b="1" u="sng" dirty="0" smtClean="0">
                <a:solidFill>
                  <a:srgbClr val="FF0000"/>
                </a:solidFill>
              </a:rPr>
              <a:t>ことその他</a:t>
            </a:r>
            <a:r>
              <a:rPr lang="ja-JP" altLang="en-US" sz="4200" b="1" u="sng" dirty="0">
                <a:solidFill>
                  <a:srgbClr val="FF0000"/>
                </a:solidFill>
              </a:rPr>
              <a:t>の事情により一体となって運営されている</a:t>
            </a:r>
            <a:r>
              <a:rPr lang="ja-JP" altLang="en-US" sz="4200" dirty="0">
                <a:solidFill>
                  <a:schemeClr val="tx1"/>
                </a:solidFill>
              </a:rPr>
              <a:t>と認められるもの</a:t>
            </a:r>
            <a:r>
              <a:rPr lang="ja-JP" altLang="en-US" sz="4200" dirty="0" smtClean="0">
                <a:solidFill>
                  <a:schemeClr val="tx1"/>
                </a:solidFill>
              </a:rPr>
              <a:t>を温泉</a:t>
            </a:r>
            <a:r>
              <a:rPr lang="ja-JP" altLang="en-US" sz="4200" dirty="0" smtClean="0">
                <a:solidFill>
                  <a:schemeClr val="tx1"/>
                </a:solidFill>
              </a:rPr>
              <a:t>利用型健康増進</a:t>
            </a:r>
            <a:r>
              <a:rPr lang="ja-JP" altLang="en-US" sz="4200" dirty="0" smtClean="0">
                <a:solidFill>
                  <a:schemeClr val="tx1"/>
                </a:solidFill>
              </a:rPr>
              <a:t>施設（</a:t>
            </a:r>
            <a:r>
              <a:rPr lang="ja-JP" altLang="en-US" sz="4200" b="1" dirty="0" smtClean="0">
                <a:solidFill>
                  <a:srgbClr val="0070C0"/>
                </a:solidFill>
              </a:rPr>
              <a:t>「連携型施設」</a:t>
            </a:r>
            <a:r>
              <a:rPr lang="ja-JP" altLang="en-US" sz="4200" dirty="0" smtClean="0">
                <a:solidFill>
                  <a:schemeClr val="tx1"/>
                </a:solidFill>
              </a:rPr>
              <a:t>）と</a:t>
            </a:r>
            <a:r>
              <a:rPr lang="ja-JP" altLang="en-US" sz="4200" dirty="0" smtClean="0">
                <a:solidFill>
                  <a:schemeClr val="tx1"/>
                </a:solidFill>
              </a:rPr>
              <a:t>して</a:t>
            </a:r>
            <a:r>
              <a:rPr lang="ja-JP" altLang="en-US" sz="4200" dirty="0" smtClean="0">
                <a:solidFill>
                  <a:schemeClr val="tx1"/>
                </a:solidFill>
              </a:rPr>
              <a:t>認定可能。 </a:t>
            </a:r>
            <a:endParaRPr lang="en-US" altLang="ja-JP" sz="42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endParaRPr kumimoji="1" lang="ja-JP" altLang="en-US" sz="6000" dirty="0">
              <a:solidFill>
                <a:schemeClr val="tx1"/>
              </a:solidFill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3779912" y="3861048"/>
            <a:ext cx="1080120" cy="86409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1043608" y="188640"/>
            <a:ext cx="72728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規程</a:t>
            </a:r>
            <a:r>
              <a:rPr lang="ja-JP" altLang="en-US" sz="3600" dirty="0"/>
              <a:t>改正の</a:t>
            </a:r>
            <a:r>
              <a:rPr lang="ja-JP" altLang="en-US" sz="3600" dirty="0" smtClean="0"/>
              <a:t>概要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7029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424936" cy="5472608"/>
          </a:xfrm>
        </p:spPr>
        <p:txBody>
          <a:bodyPr>
            <a:normAutofit fontScale="85000" lnSpcReduction="10000"/>
          </a:bodyPr>
          <a:lstStyle/>
          <a:p>
            <a:pPr algn="l">
              <a:lnSpc>
                <a:spcPct val="120000"/>
              </a:lnSpc>
            </a:pPr>
            <a:r>
              <a:rPr lang="ja-JP" altLang="en-US" sz="3800" b="1" dirty="0" smtClean="0">
                <a:solidFill>
                  <a:srgbClr val="FF0000"/>
                </a:solidFill>
              </a:rPr>
              <a:t>「近接していることその他の事情により一体となって運営</a:t>
            </a:r>
            <a:r>
              <a:rPr lang="ja-JP" altLang="en-US" sz="3800" b="1" dirty="0">
                <a:solidFill>
                  <a:srgbClr val="FF0000"/>
                </a:solidFill>
              </a:rPr>
              <a:t>されている</a:t>
            </a:r>
            <a:r>
              <a:rPr lang="ja-JP" altLang="en-US" sz="3800" b="1" dirty="0" smtClean="0">
                <a:solidFill>
                  <a:srgbClr val="FF0000"/>
                </a:solidFill>
              </a:rPr>
              <a:t>」  </a:t>
            </a:r>
            <a:r>
              <a:rPr lang="ja-JP" altLang="en-US" sz="3800" b="1" dirty="0" smtClean="0">
                <a:solidFill>
                  <a:schemeClr val="tx1"/>
                </a:solidFill>
              </a:rPr>
              <a:t>とは</a:t>
            </a:r>
            <a:endParaRPr lang="en-US" altLang="ja-JP" sz="3800" b="1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endParaRPr lang="en-US" altLang="ja-JP" sz="3800" b="1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endParaRPr lang="en-US" altLang="ja-JP" b="1" u="sng" dirty="0">
              <a:solidFill>
                <a:srgbClr val="FF0000"/>
              </a:solidFill>
            </a:endParaRPr>
          </a:p>
          <a:p>
            <a:pPr algn="l">
              <a:lnSpc>
                <a:spcPct val="120000"/>
              </a:lnSpc>
            </a:pPr>
            <a:r>
              <a:rPr lang="ja-JP" altLang="en-US" dirty="0" smtClean="0">
                <a:solidFill>
                  <a:schemeClr val="tx1"/>
                </a:solidFill>
              </a:rPr>
              <a:t>次の要件をいずれも満たしていること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ja-JP" altLang="en-US" dirty="0" smtClean="0">
                <a:solidFill>
                  <a:schemeClr val="tx1"/>
                </a:solidFill>
              </a:rPr>
              <a:t> ・  「</a:t>
            </a:r>
            <a:r>
              <a:rPr lang="ja-JP" altLang="en-US" dirty="0">
                <a:solidFill>
                  <a:schemeClr val="tx1"/>
                </a:solidFill>
              </a:rPr>
              <a:t>温泉利用施設」と「運動健康増進施設」</a:t>
            </a:r>
            <a:r>
              <a:rPr lang="ja-JP" altLang="en-US" dirty="0" smtClean="0">
                <a:solidFill>
                  <a:schemeClr val="tx1"/>
                </a:solidFill>
              </a:rPr>
              <a:t>が原則</a:t>
            </a:r>
            <a:r>
              <a:rPr lang="ja-JP" altLang="en-US" b="1" u="sng" dirty="0" smtClean="0">
                <a:solidFill>
                  <a:srgbClr val="FF0000"/>
                </a:solidFill>
              </a:rPr>
              <a:t>同一の市町村又は隣接する市町村</a:t>
            </a:r>
            <a:r>
              <a:rPr lang="ja-JP" altLang="en-US" dirty="0" smtClean="0">
                <a:solidFill>
                  <a:schemeClr val="tx1"/>
                </a:solidFill>
              </a:rPr>
              <a:t>に置かれていること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ja-JP" altLang="en-US" dirty="0" smtClean="0">
                <a:solidFill>
                  <a:schemeClr val="tx1"/>
                </a:solidFill>
              </a:rPr>
              <a:t> ・  「</a:t>
            </a:r>
            <a:r>
              <a:rPr lang="ja-JP" altLang="en-US" dirty="0">
                <a:solidFill>
                  <a:schemeClr val="tx1"/>
                </a:solidFill>
              </a:rPr>
              <a:t>温泉利用施設」と「運動健康増進施設</a:t>
            </a:r>
            <a:r>
              <a:rPr lang="ja-JP" altLang="en-US" dirty="0" smtClean="0">
                <a:solidFill>
                  <a:schemeClr val="tx1"/>
                </a:solidFill>
              </a:rPr>
              <a:t>」の間を</a:t>
            </a:r>
            <a:r>
              <a:rPr lang="ja-JP" altLang="en-US" b="1" u="sng" dirty="0" smtClean="0">
                <a:solidFill>
                  <a:srgbClr val="FF0000"/>
                </a:solidFill>
              </a:rPr>
              <a:t>徒歩又は送迎バス等の利用により容易に往来が可能</a:t>
            </a:r>
            <a:r>
              <a:rPr lang="ja-JP" altLang="en-US" dirty="0" smtClean="0">
                <a:solidFill>
                  <a:schemeClr val="tx1"/>
                </a:solidFill>
              </a:rPr>
              <a:t>であること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endParaRPr lang="en-US" altLang="ja-JP" sz="900" dirty="0">
              <a:solidFill>
                <a:schemeClr val="tx1"/>
              </a:solidFill>
            </a:endParaRPr>
          </a:p>
          <a:p>
            <a:pPr algn="r">
              <a:lnSpc>
                <a:spcPct val="120000"/>
              </a:lnSpc>
            </a:pPr>
            <a:r>
              <a:rPr lang="ja-JP" altLang="en-US" sz="1300" b="1" dirty="0" smtClean="0">
                <a:solidFill>
                  <a:schemeClr val="tx1"/>
                </a:solidFill>
              </a:rPr>
              <a:t>（温泉</a:t>
            </a:r>
            <a:r>
              <a:rPr lang="ja-JP" altLang="en-US" sz="1300" b="1" dirty="0">
                <a:solidFill>
                  <a:schemeClr val="tx1"/>
                </a:solidFill>
              </a:rPr>
              <a:t>利用型健康増進施設に係る認定基準に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ついて　＜平成元年１０月２７日　厚生省保健医療局長通知</a:t>
            </a:r>
            <a:r>
              <a:rPr lang="en-US" altLang="ja-JP" sz="13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平成２８年３月一部改正</a:t>
            </a:r>
            <a:r>
              <a:rPr lang="en-US" altLang="ja-JP" sz="1300" b="1" dirty="0" smtClean="0">
                <a:solidFill>
                  <a:schemeClr val="tx1"/>
                </a:solidFill>
              </a:rPr>
              <a:t>】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＞）</a:t>
            </a:r>
            <a:endParaRPr lang="en-US" altLang="ja-JP" sz="1300" b="1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endParaRPr lang="ja-JP" altLang="en-US" sz="2400" b="1" u="sng" dirty="0">
              <a:solidFill>
                <a:schemeClr val="tx1"/>
              </a:solidFill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3923928" y="2492896"/>
            <a:ext cx="1080120" cy="86409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1043608" y="188640"/>
            <a:ext cx="72728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“近接”要件の定義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01964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208912" cy="5616624"/>
          </a:xfrm>
        </p:spPr>
        <p:txBody>
          <a:bodyPr>
            <a:no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新た</a:t>
            </a:r>
            <a:r>
              <a:rPr lang="ja-JP" altLang="en-US" sz="2400" dirty="0" smtClean="0">
                <a:solidFill>
                  <a:schemeClr val="tx1"/>
                </a:solidFill>
              </a:rPr>
              <a:t>に温泉利用型健康増進施設として位置付けられた施設</a:t>
            </a:r>
            <a:r>
              <a:rPr lang="ja-JP" altLang="en-US" sz="2400" dirty="0" smtClean="0">
                <a:solidFill>
                  <a:schemeClr val="tx1"/>
                </a:solidFill>
              </a:rPr>
              <a:t>（「</a:t>
            </a:r>
            <a:r>
              <a:rPr lang="ja-JP" altLang="en-US" sz="2400" dirty="0" smtClean="0">
                <a:solidFill>
                  <a:schemeClr val="tx1"/>
                </a:solidFill>
              </a:rPr>
              <a:t>連携型施設</a:t>
            </a:r>
            <a:r>
              <a:rPr lang="ja-JP" altLang="en-US" sz="2400" dirty="0" smtClean="0">
                <a:solidFill>
                  <a:schemeClr val="tx1"/>
                </a:solidFill>
              </a:rPr>
              <a:t>」）</a:t>
            </a:r>
            <a:r>
              <a:rPr lang="ja-JP" altLang="en-US" sz="2400" dirty="0" smtClean="0">
                <a:solidFill>
                  <a:schemeClr val="tx1"/>
                </a:solidFill>
              </a:rPr>
              <a:t>についても</a:t>
            </a:r>
            <a:r>
              <a:rPr lang="ja-JP" altLang="en-US" sz="2400" dirty="0" smtClean="0">
                <a:solidFill>
                  <a:schemeClr val="tx1"/>
                </a:solidFill>
              </a:rPr>
              <a:t>、これまでの一体型施設同様に、</a:t>
            </a:r>
            <a:r>
              <a:rPr lang="ja-JP" altLang="en-US" sz="2400" b="1" u="sng" dirty="0" smtClean="0">
                <a:solidFill>
                  <a:srgbClr val="FF0000"/>
                </a:solidFill>
              </a:rPr>
              <a:t>医療費控除の対象</a:t>
            </a:r>
            <a:r>
              <a:rPr lang="ja-JP" altLang="en-US" sz="2400" dirty="0" smtClean="0">
                <a:solidFill>
                  <a:schemeClr val="tx1"/>
                </a:solidFill>
              </a:rPr>
              <a:t>とされた。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l"/>
            <a:endParaRPr lang="en-US" altLang="ja-JP" sz="2800" dirty="0">
              <a:solidFill>
                <a:schemeClr val="tx1"/>
              </a:solidFill>
            </a:endParaRPr>
          </a:p>
          <a:p>
            <a:pPr algn="l">
              <a:lnSpc>
                <a:spcPts val="1900"/>
              </a:lnSpc>
            </a:pPr>
            <a:r>
              <a:rPr lang="ja-JP" altLang="en-US" sz="2300" dirty="0" smtClean="0">
                <a:solidFill>
                  <a:schemeClr val="tx1"/>
                </a:solidFill>
              </a:rPr>
              <a:t>＜</a:t>
            </a:r>
            <a:r>
              <a:rPr lang="ja-JP" altLang="en-US" sz="2400" dirty="0" smtClean="0">
                <a:solidFill>
                  <a:schemeClr val="tx1"/>
                </a:solidFill>
              </a:rPr>
              <a:t>医療費控除の条件等＞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l">
              <a:lnSpc>
                <a:spcPts val="1900"/>
              </a:lnSpc>
            </a:pPr>
            <a:endParaRPr lang="en-US" altLang="ja-JP" sz="1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300" dirty="0" smtClean="0">
                <a:solidFill>
                  <a:schemeClr val="tx1"/>
                </a:solidFill>
              </a:rPr>
              <a:t>  　・医師の指示に基づき、認定施設で温泉療養を行い、医師 </a:t>
            </a:r>
            <a:r>
              <a:rPr lang="ja-JP" altLang="en-US" sz="2300" dirty="0">
                <a:solidFill>
                  <a:schemeClr val="tx1"/>
                </a:solidFill>
              </a:rPr>
              <a:t>の</a:t>
            </a:r>
            <a:r>
              <a:rPr lang="en-US" altLang="ja-JP" sz="2300" dirty="0" smtClean="0">
                <a:solidFill>
                  <a:schemeClr val="tx1"/>
                </a:solidFill>
              </a:rPr>
              <a:t/>
            </a:r>
            <a:br>
              <a:rPr lang="en-US" altLang="ja-JP" sz="2300" dirty="0" smtClean="0">
                <a:solidFill>
                  <a:schemeClr val="tx1"/>
                </a:solidFill>
              </a:rPr>
            </a:br>
            <a:r>
              <a:rPr lang="en-US" altLang="ja-JP" sz="2300" dirty="0" smtClean="0">
                <a:solidFill>
                  <a:schemeClr val="tx1"/>
                </a:solidFill>
              </a:rPr>
              <a:t>   </a:t>
            </a:r>
            <a:r>
              <a:rPr lang="ja-JP" altLang="en-US" sz="2300" dirty="0" smtClean="0">
                <a:solidFill>
                  <a:schemeClr val="tx1"/>
                </a:solidFill>
              </a:rPr>
              <a:t>証明書の提出を条件とする。</a:t>
            </a:r>
            <a:endParaRPr lang="en-US" altLang="ja-JP" sz="2300" dirty="0" smtClean="0">
              <a:solidFill>
                <a:schemeClr val="tx1"/>
              </a:solidFill>
            </a:endParaRPr>
          </a:p>
          <a:p>
            <a:pPr algn="l"/>
            <a:endParaRPr lang="en-US" altLang="ja-JP" sz="600" dirty="0">
              <a:solidFill>
                <a:schemeClr val="tx1"/>
              </a:solidFill>
            </a:endParaRPr>
          </a:p>
          <a:p>
            <a:pPr algn="l"/>
            <a:r>
              <a:rPr lang="ja-JP" altLang="en-US" sz="2300" dirty="0" smtClean="0">
                <a:solidFill>
                  <a:schemeClr val="tx1"/>
                </a:solidFill>
              </a:rPr>
              <a:t>    ・おおよそ１ヶ月に７日以上の利用があること。（連続する７日</a:t>
            </a:r>
            <a:r>
              <a:rPr lang="en-US" altLang="ja-JP" sz="2300" dirty="0" smtClean="0">
                <a:solidFill>
                  <a:schemeClr val="tx1"/>
                </a:solidFill>
              </a:rPr>
              <a:t/>
            </a:r>
            <a:br>
              <a:rPr lang="en-US" altLang="ja-JP" sz="2300" dirty="0" smtClean="0">
                <a:solidFill>
                  <a:schemeClr val="tx1"/>
                </a:solidFill>
              </a:rPr>
            </a:br>
            <a:r>
              <a:rPr lang="en-US" altLang="ja-JP" sz="2300" dirty="0" smtClean="0">
                <a:solidFill>
                  <a:schemeClr val="tx1"/>
                </a:solidFill>
              </a:rPr>
              <a:t>  </a:t>
            </a:r>
            <a:r>
              <a:rPr lang="ja-JP" altLang="en-US" sz="2300" dirty="0">
                <a:solidFill>
                  <a:schemeClr val="tx1"/>
                </a:solidFill>
              </a:rPr>
              <a:t> </a:t>
            </a:r>
            <a:r>
              <a:rPr lang="ja-JP" altLang="en-US" sz="2300" dirty="0" smtClean="0">
                <a:solidFill>
                  <a:schemeClr val="tx1"/>
                </a:solidFill>
              </a:rPr>
              <a:t>間でなくてもよい）</a:t>
            </a:r>
            <a:endParaRPr lang="en-US" altLang="ja-JP" sz="2300" dirty="0" smtClean="0">
              <a:solidFill>
                <a:schemeClr val="tx1"/>
              </a:solidFill>
            </a:endParaRPr>
          </a:p>
          <a:p>
            <a:pPr algn="l"/>
            <a:endParaRPr lang="en-US" altLang="ja-JP" sz="600" dirty="0">
              <a:solidFill>
                <a:schemeClr val="tx1"/>
              </a:solidFill>
            </a:endParaRPr>
          </a:p>
          <a:p>
            <a:pPr algn="l"/>
            <a:r>
              <a:rPr lang="ja-JP" altLang="en-US" sz="2300" dirty="0" smtClean="0">
                <a:solidFill>
                  <a:schemeClr val="tx1"/>
                </a:solidFill>
              </a:rPr>
              <a:t>    ・温泉利用施設と運動健康増進施設を両方使用した際の利用</a:t>
            </a:r>
            <a:r>
              <a:rPr lang="en-US" altLang="ja-JP" sz="2300" dirty="0" smtClean="0">
                <a:solidFill>
                  <a:schemeClr val="tx1"/>
                </a:solidFill>
              </a:rPr>
              <a:t/>
            </a:r>
            <a:br>
              <a:rPr lang="en-US" altLang="ja-JP" sz="2300" dirty="0" smtClean="0">
                <a:solidFill>
                  <a:schemeClr val="tx1"/>
                </a:solidFill>
              </a:rPr>
            </a:br>
            <a:r>
              <a:rPr lang="en-US" altLang="ja-JP" sz="2300" dirty="0" smtClean="0">
                <a:solidFill>
                  <a:schemeClr val="tx1"/>
                </a:solidFill>
              </a:rPr>
              <a:t>   </a:t>
            </a:r>
            <a:r>
              <a:rPr lang="ja-JP" altLang="en-US" sz="2300" dirty="0" smtClean="0">
                <a:solidFill>
                  <a:schemeClr val="tx1"/>
                </a:solidFill>
              </a:rPr>
              <a:t>料等に適用。　　　</a:t>
            </a:r>
            <a:endParaRPr lang="en-US" altLang="ja-JP" sz="2300" dirty="0">
              <a:solidFill>
                <a:schemeClr val="tx1"/>
              </a:solidFill>
            </a:endParaRPr>
          </a:p>
          <a:p>
            <a:pPr algn="l"/>
            <a:r>
              <a:rPr lang="ja-JP" altLang="en-US" sz="2300" dirty="0" smtClean="0">
                <a:solidFill>
                  <a:schemeClr val="tx1"/>
                </a:solidFill>
              </a:rPr>
              <a:t>　　</a:t>
            </a:r>
            <a:r>
              <a:rPr lang="en-US" altLang="ja-JP" sz="2300" dirty="0" smtClean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※</a:t>
            </a:r>
            <a:r>
              <a:rPr lang="ja-JP" altLang="en-US" sz="2000" dirty="0" smtClean="0">
                <a:solidFill>
                  <a:schemeClr val="tx1"/>
                </a:solidFill>
              </a:rPr>
              <a:t>運動施設のみの利用は</a:t>
            </a:r>
            <a:r>
              <a:rPr lang="ja-JP" altLang="en-US" sz="2000" dirty="0">
                <a:solidFill>
                  <a:schemeClr val="tx1"/>
                </a:solidFill>
              </a:rPr>
              <a:t>医療費</a:t>
            </a:r>
            <a:r>
              <a:rPr lang="ja-JP" altLang="en-US" sz="2000" dirty="0" smtClean="0">
                <a:solidFill>
                  <a:schemeClr val="tx1"/>
                </a:solidFill>
              </a:rPr>
              <a:t>控除の対象外</a:t>
            </a:r>
            <a:endParaRPr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043608" y="188640"/>
            <a:ext cx="72728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医療費控除の取扱い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86842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496944" cy="1224136"/>
          </a:xfrm>
        </p:spPr>
        <p:txBody>
          <a:bodyPr>
            <a:noAutofit/>
          </a:bodyPr>
          <a:lstStyle/>
          <a:p>
            <a:pPr algn="l"/>
            <a:r>
              <a:rPr lang="ja-JP" altLang="en-US" sz="2200" dirty="0">
                <a:solidFill>
                  <a:schemeClr val="tx1"/>
                </a:solidFill>
              </a:rPr>
              <a:t>・「連携型施設」追加を機に、「温泉療養指示書」の様式を大きく見直し</a:t>
            </a:r>
            <a:r>
              <a:rPr lang="ja-JP" altLang="en-US" sz="2200" dirty="0" smtClean="0">
                <a:solidFill>
                  <a:schemeClr val="tx1"/>
                </a:solidFill>
              </a:rPr>
              <a:t>、実態</a:t>
            </a:r>
            <a:r>
              <a:rPr lang="ja-JP" altLang="en-US" sz="2200" dirty="0">
                <a:solidFill>
                  <a:schemeClr val="tx1"/>
                </a:solidFill>
              </a:rPr>
              <a:t>に即した内容とした。</a:t>
            </a:r>
            <a:endParaRPr lang="en-US" altLang="ja-JP" sz="2200" dirty="0">
              <a:solidFill>
                <a:schemeClr val="tx1"/>
              </a:solidFill>
            </a:endParaRPr>
          </a:p>
          <a:p>
            <a:pPr algn="l"/>
            <a:r>
              <a:rPr lang="ja-JP" altLang="en-US" sz="2200" dirty="0">
                <a:solidFill>
                  <a:schemeClr val="tx1"/>
                </a:solidFill>
              </a:rPr>
              <a:t>・「温泉療養証明書」についても、「連携型施設」にかかる欄を追加した。</a:t>
            </a:r>
            <a:endParaRPr lang="en-US" altLang="ja-JP" sz="2200" dirty="0">
              <a:solidFill>
                <a:schemeClr val="tx1"/>
              </a:solidFill>
            </a:endParaRPr>
          </a:p>
          <a:p>
            <a:pPr algn="l"/>
            <a:endParaRPr lang="ja-JP" altLang="en-US" sz="20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2" t="11681" r="16119" b="6558"/>
          <a:stretch/>
        </p:blipFill>
        <p:spPr bwMode="auto">
          <a:xfrm>
            <a:off x="1395376" y="2396615"/>
            <a:ext cx="6785296" cy="43447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5" name="直線コネクタ 4"/>
          <p:cNvCxnSpPr>
            <a:endCxn id="1026" idx="2"/>
          </p:cNvCxnSpPr>
          <p:nvPr/>
        </p:nvCxnSpPr>
        <p:spPr>
          <a:xfrm>
            <a:off x="4788024" y="2420888"/>
            <a:ext cx="0" cy="43204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4067944" y="2708920"/>
            <a:ext cx="288032" cy="98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732240" y="2204864"/>
            <a:ext cx="28803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475656" y="2420888"/>
            <a:ext cx="208823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563888" y="4365104"/>
            <a:ext cx="28803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1691680" y="3645024"/>
            <a:ext cx="28803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2123728" y="3717032"/>
            <a:ext cx="676206" cy="304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4808592" y="2449056"/>
            <a:ext cx="339472" cy="3068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1043608" y="188640"/>
            <a:ext cx="72728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医療費控除関係書類の改正</a:t>
            </a:r>
            <a:endParaRPr kumimoji="1" lang="ja-JP" altLang="en-US" sz="3600" dirty="0"/>
          </a:p>
        </p:txBody>
      </p:sp>
      <p:sp>
        <p:nvSpPr>
          <p:cNvPr id="19" name="正方形/長方形 18"/>
          <p:cNvSpPr/>
          <p:nvPr/>
        </p:nvSpPr>
        <p:spPr>
          <a:xfrm>
            <a:off x="7020272" y="2420888"/>
            <a:ext cx="288032" cy="98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660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204</Words>
  <Application>Microsoft Office PowerPoint</Application>
  <PresentationFormat>画面に合わせる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＜基準改正の概要＞</dc:title>
  <dc:creator>厚生労働省ネットワークシステム</dc:creator>
  <cp:lastModifiedBy>厚生労働省ネットワークシステム</cp:lastModifiedBy>
  <cp:revision>24</cp:revision>
  <dcterms:created xsi:type="dcterms:W3CDTF">2016-07-20T07:54:13Z</dcterms:created>
  <dcterms:modified xsi:type="dcterms:W3CDTF">2016-07-21T09:01:25Z</dcterms:modified>
</cp:coreProperties>
</file>