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9" r:id="rId2"/>
    <p:sldId id="257" r:id="rId3"/>
    <p:sldId id="260" r:id="rId4"/>
    <p:sldId id="261" r:id="rId5"/>
    <p:sldId id="258" r:id="rId6"/>
    <p:sldId id="262" r:id="rId7"/>
    <p:sldId id="263" r:id="rId8"/>
    <p:sldId id="265" r:id="rId9"/>
    <p:sldId id="274" r:id="rId10"/>
    <p:sldId id="272" r:id="rId11"/>
    <p:sldId id="267" r:id="rId12"/>
    <p:sldId id="268" r:id="rId13"/>
    <p:sldId id="269" r:id="rId14"/>
    <p:sldId id="270" r:id="rId15"/>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6D37F2D-362E-4499-B9BA-659092225911}" type="datetimeFigureOut">
              <a:rPr kumimoji="1" lang="ja-JP" altLang="en-US" smtClean="0"/>
              <a:t>2015/9/25</a:t>
            </a:fld>
            <a:endParaRPr kumimoji="1" lang="ja-JP" altLang="en-US"/>
          </a:p>
        </p:txBody>
      </p:sp>
      <p:sp>
        <p:nvSpPr>
          <p:cNvPr id="4" name="フッター プレースホルダー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C7970E63-79EA-46FA-9B07-19C44FD04E43}" type="slidenum">
              <a:rPr kumimoji="1" lang="ja-JP" altLang="en-US" smtClean="0"/>
              <a:t>‹#›</a:t>
            </a:fld>
            <a:endParaRPr kumimoji="1" lang="ja-JP" altLang="en-US"/>
          </a:p>
        </p:txBody>
      </p:sp>
    </p:spTree>
    <p:extLst>
      <p:ext uri="{BB962C8B-B14F-4D97-AF65-F5344CB8AC3E}">
        <p14:creationId xmlns:p14="http://schemas.microsoft.com/office/powerpoint/2010/main" val="125311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0421F8E-7CE8-4F31-A4E6-37C740EA76F7}" type="datetimeFigureOut">
              <a:rPr kumimoji="1" lang="ja-JP" altLang="en-US" smtClean="0"/>
              <a:t>2015/9/25</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6CAD1B38-1B22-41CC-A213-8A7F4C3A5329}" type="slidenum">
              <a:rPr kumimoji="1" lang="ja-JP" altLang="en-US" smtClean="0"/>
              <a:t>‹#›</a:t>
            </a:fld>
            <a:endParaRPr kumimoji="1" lang="ja-JP" altLang="en-US"/>
          </a:p>
        </p:txBody>
      </p:sp>
    </p:spTree>
    <p:extLst>
      <p:ext uri="{BB962C8B-B14F-4D97-AF65-F5344CB8AC3E}">
        <p14:creationId xmlns:p14="http://schemas.microsoft.com/office/powerpoint/2010/main" val="35226360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AD1B38-1B22-41CC-A213-8A7F4C3A5329}" type="slidenum">
              <a:rPr kumimoji="1" lang="ja-JP" altLang="en-US" smtClean="0"/>
              <a:t>10</a:t>
            </a:fld>
            <a:endParaRPr kumimoji="1" lang="ja-JP" altLang="en-US"/>
          </a:p>
        </p:txBody>
      </p:sp>
    </p:spTree>
    <p:extLst>
      <p:ext uri="{BB962C8B-B14F-4D97-AF65-F5344CB8AC3E}">
        <p14:creationId xmlns:p14="http://schemas.microsoft.com/office/powerpoint/2010/main" val="3298707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a:xfrm>
            <a:off x="294577" y="6165304"/>
            <a:ext cx="460999" cy="365125"/>
          </a:xfrm>
        </p:spPr>
        <p:txBody>
          <a:bodyPr/>
          <a:lstStyle>
            <a:lvl1pPr algn="l">
              <a:lnSpc>
                <a:spcPct val="100000"/>
              </a:lnSpc>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fld id="{D2D8002D-B5B0-4BAC-B1F6-782DDCCE6D9C}" type="slidenum">
              <a:rPr lang="ja-JP" altLang="en-US" smtClean="0"/>
              <a:pPr/>
              <a:t>‹#›</a:t>
            </a:fld>
            <a:endParaRPr lang="ja-JP" altLang="en-US"/>
          </a:p>
        </p:txBody>
      </p:sp>
      <p:cxnSp>
        <p:nvCxnSpPr>
          <p:cNvPr id="14" name="直線コネクタ 13"/>
          <p:cNvCxnSpPr>
            <a:stCxn id="6" idx="3"/>
          </p:cNvCxnSpPr>
          <p:nvPr userDrawn="1"/>
        </p:nvCxnSpPr>
        <p:spPr>
          <a:xfrm>
            <a:off x="755576" y="6347867"/>
            <a:ext cx="741682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07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8388424" y="6166929"/>
            <a:ext cx="425625" cy="43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サブタイトル 2"/>
          <p:cNvSpPr txBox="1">
            <a:spLocks/>
          </p:cNvSpPr>
          <p:nvPr userDrawn="1"/>
        </p:nvSpPr>
        <p:spPr>
          <a:xfrm>
            <a:off x="683568" y="6365465"/>
            <a:ext cx="4905617" cy="360040"/>
          </a:xfrm>
          <a:prstGeom prst="rect">
            <a:avLst/>
          </a:prstGeom>
          <a:noFill/>
        </p:spPr>
        <p:txBody>
          <a:bodyPr vert="horz" lIns="91440" tIns="45720" rIns="91440" bIns="45720" rtlCol="0" anchor="t">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lnSpc>
                <a:spcPct val="150000"/>
              </a:lnSpc>
            </a:pPr>
            <a:r>
              <a:rPr lang="en-US" altLang="ja-JP" sz="800" spc="100" baseline="0" dirty="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rPr>
              <a:t>Copyright by TAKETA City. All Right Reserved.</a:t>
            </a:r>
            <a:endParaRPr lang="ja-JP" altLang="en-US" sz="800" spc="100" baseline="0" dirty="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4A482AD-36BE-4512-AE59-C83B53C6CA54}" type="datetime1">
              <a:rPr kumimoji="1" lang="ja-JP" altLang="en-US" smtClean="0"/>
              <a:t>2015/9/25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lvl1pPr>
              <a:defRPr sz="800">
                <a:latin typeface="メイリオ" panose="020B0604030504040204" pitchFamily="50" charset="-128"/>
                <a:ea typeface="メイリオ" panose="020B0604030504040204" pitchFamily="50" charset="-128"/>
                <a:cs typeface="メイリオ" panose="020B0604030504040204" pitchFamily="50" charset="-128"/>
              </a:defRPr>
            </a:lvl1pPr>
          </a:lstStyle>
          <a:p>
            <a:fld id="{D2D8002D-B5B0-4BAC-B1F6-782DDCCE6D9C}" type="slidenum">
              <a:rPr lang="ja-JP" altLang="en-US" smtClean="0"/>
              <a:pPr/>
              <a:t>‹#›</a:t>
            </a:fld>
            <a:endParaRPr lang="ja-JP" altLang="en-US"/>
          </a:p>
        </p:txBody>
      </p:sp>
    </p:spTree>
    <p:extLst>
      <p:ext uri="{BB962C8B-B14F-4D97-AF65-F5344CB8AC3E}">
        <p14:creationId xmlns:p14="http://schemas.microsoft.com/office/powerpoint/2010/main" val="244508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0.jpeg"/><Relationship Id="rId5" Type="http://schemas.microsoft.com/office/2007/relationships/hdphoto" Target="../media/hdphoto3.wdp"/><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ctrTitle"/>
          </p:nvPr>
        </p:nvSpPr>
        <p:spPr>
          <a:xfrm>
            <a:off x="0" y="3463602"/>
            <a:ext cx="9144000" cy="1333550"/>
          </a:xfrm>
        </p:spPr>
        <p:txBody>
          <a:bodyPr anchor="ctr">
            <a:noAutofit/>
          </a:bodyPr>
          <a:lstStyle/>
          <a:p>
            <a:pPr>
              <a:lnSpc>
                <a:spcPct val="150000"/>
              </a:lnSpc>
            </a:pPr>
            <a:r>
              <a:rPr kumimoji="1" lang="en-US" altLang="ja-JP" sz="2400" spc="600" dirty="0" smtClean="0">
                <a:latin typeface="A-OTF リュウミン Pro U-KL" pitchFamily="18" charset="-128"/>
                <a:ea typeface="A-OTF リュウミン Pro U-KL" pitchFamily="18" charset="-128"/>
                <a:cs typeface="メイリオ" panose="020B0604030504040204" pitchFamily="50" charset="-128"/>
              </a:rPr>
              <a:t>『</a:t>
            </a:r>
            <a:r>
              <a:rPr kumimoji="1" lang="ja-JP" altLang="en-US" sz="2400" b="1" spc="600" dirty="0" smtClean="0">
                <a:latin typeface="A-OTF リュウミン Pro U-KL" pitchFamily="18" charset="-128"/>
                <a:ea typeface="A-OTF リュウミン Pro U-KL" pitchFamily="18" charset="-128"/>
                <a:cs typeface="メイリオ" panose="020B0604030504040204" pitchFamily="50" charset="-128"/>
              </a:rPr>
              <a:t>世界に通用する</a:t>
            </a:r>
            <a:r>
              <a:rPr kumimoji="1" lang="ja-JP" altLang="en-US" sz="2400" b="1" spc="600" dirty="0" smtClean="0">
                <a:latin typeface="A-OTF リュウミン Pro U-KL" pitchFamily="18" charset="-128"/>
                <a:ea typeface="A-OTF リュウミン Pro U-KL" pitchFamily="18" charset="-128"/>
                <a:cs typeface="メイリオ" panose="020B0604030504040204" pitchFamily="50" charset="-128"/>
              </a:rPr>
              <a:t>個性的</a:t>
            </a:r>
            <a:r>
              <a:rPr kumimoji="1" lang="ja-JP" altLang="en-US" sz="2400" b="1" spc="600" dirty="0" smtClean="0">
                <a:latin typeface="A-OTF リュウミン Pro U-KL" pitchFamily="18" charset="-128"/>
                <a:ea typeface="A-OTF リュウミン Pro U-KL" pitchFamily="18" charset="-128"/>
                <a:cs typeface="メイリオ" panose="020B0604030504040204" pitchFamily="50" charset="-128"/>
              </a:rPr>
              <a:t>な温泉地形成</a:t>
            </a:r>
            <a:r>
              <a:rPr kumimoji="1" lang="en-US" altLang="ja-JP" sz="2400" spc="600" dirty="0" smtClean="0">
                <a:latin typeface="A-OTF リュウミン Pro U-KL" pitchFamily="18" charset="-128"/>
                <a:ea typeface="A-OTF リュウミン Pro U-KL" pitchFamily="18" charset="-128"/>
                <a:cs typeface="メイリオ" panose="020B0604030504040204" pitchFamily="50" charset="-128"/>
              </a:rPr>
              <a:t>』</a:t>
            </a:r>
            <a:endParaRPr kumimoji="1" lang="ja-JP" altLang="en-US" sz="2400" dirty="0">
              <a:latin typeface="A-OTF リュウミン Pro U-KL" pitchFamily="18" charset="-128"/>
              <a:ea typeface="A-OTF リュウミン Pro U-KL" pitchFamily="18" charset="-128"/>
              <a:cs typeface="メイリオ" panose="020B0604030504040204" pitchFamily="50" charset="-128"/>
            </a:endParaRPr>
          </a:p>
        </p:txBody>
      </p:sp>
      <p:sp>
        <p:nvSpPr>
          <p:cNvPr id="6" name="サブタイトル 2"/>
          <p:cNvSpPr>
            <a:spLocks noGrp="1"/>
          </p:cNvSpPr>
          <p:nvPr>
            <p:ph type="subTitle" idx="1"/>
          </p:nvPr>
        </p:nvSpPr>
        <p:spPr>
          <a:xfrm>
            <a:off x="539552" y="4941168"/>
            <a:ext cx="7920880" cy="432048"/>
          </a:xfrm>
        </p:spPr>
        <p:txBody>
          <a:bodyPr anchor="ctr">
            <a:noAutofit/>
          </a:bodyPr>
          <a:lstStyle/>
          <a:p>
            <a:pPr>
              <a:lnSpc>
                <a:spcPct val="150000"/>
              </a:lnSpc>
            </a:pPr>
            <a:r>
              <a:rPr lang="ja-JP" altLang="en-US" sz="1800" spc="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温泉療養保健制度</a:t>
            </a:r>
            <a:r>
              <a:rPr lang="en-US" altLang="ja-JP" sz="1800" spc="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spc="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大分県竹田市の挑戦</a:t>
            </a:r>
          </a:p>
        </p:txBody>
      </p:sp>
      <p:pic>
        <p:nvPicPr>
          <p:cNvPr id="7" name="Picture 10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923928" y="908721"/>
            <a:ext cx="1152128" cy="116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サブタイトル 2"/>
          <p:cNvSpPr txBox="1">
            <a:spLocks/>
          </p:cNvSpPr>
          <p:nvPr/>
        </p:nvSpPr>
        <p:spPr>
          <a:xfrm>
            <a:off x="0" y="2204864"/>
            <a:ext cx="9144000" cy="512240"/>
          </a:xfrm>
          <a:prstGeom prst="rect">
            <a:avLst/>
          </a:prstGeom>
          <a:noFill/>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nSpc>
                <a:spcPct val="150000"/>
              </a:lnSpc>
            </a:pPr>
            <a:r>
              <a:rPr lang="en-US" altLang="ja-JP" sz="1100" spc="1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Since 2009 -</a:t>
            </a:r>
            <a:endParaRPr lang="ja-JP" altLang="en-US" sz="1100" spc="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 name="直線コネクタ 8"/>
          <p:cNvCxnSpPr/>
          <p:nvPr/>
        </p:nvCxnSpPr>
        <p:spPr>
          <a:xfrm>
            <a:off x="395536" y="4653136"/>
            <a:ext cx="8352928"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サブタイトル 2"/>
          <p:cNvSpPr txBox="1">
            <a:spLocks/>
          </p:cNvSpPr>
          <p:nvPr/>
        </p:nvSpPr>
        <p:spPr>
          <a:xfrm>
            <a:off x="539552" y="2645096"/>
            <a:ext cx="7920880" cy="504056"/>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1400" spc="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 分 県 竹 田 市</a:t>
            </a:r>
            <a:endParaRPr lang="ja-JP" altLang="en-US" sz="1400" spc="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サブタイトル 2"/>
          <p:cNvSpPr txBox="1">
            <a:spLocks/>
          </p:cNvSpPr>
          <p:nvPr/>
        </p:nvSpPr>
        <p:spPr>
          <a:xfrm>
            <a:off x="539552" y="5589240"/>
            <a:ext cx="7920880" cy="432048"/>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nSpc>
                <a:spcPct val="150000"/>
              </a:lnSpc>
            </a:pPr>
            <a:r>
              <a:rPr lang="ja-JP" altLang="en-US" sz="1200" spc="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健康と温泉フォーラム　第</a:t>
            </a:r>
            <a:r>
              <a:rPr lang="en-US" altLang="ja-JP" sz="1200" spc="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56</a:t>
            </a:r>
            <a:r>
              <a:rPr lang="ja-JP" altLang="en-US" sz="1200" spc="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回月例研究会　シリーズ「温泉地再生の現状を探る」③</a:t>
            </a:r>
          </a:p>
        </p:txBody>
      </p:sp>
      <p:sp>
        <p:nvSpPr>
          <p:cNvPr id="12" name="タイトル 1"/>
          <p:cNvSpPr txBox="1">
            <a:spLocks/>
          </p:cNvSpPr>
          <p:nvPr/>
        </p:nvSpPr>
        <p:spPr>
          <a:xfrm>
            <a:off x="395536" y="3149152"/>
            <a:ext cx="5040560" cy="5947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2000" dirty="0" smtClean="0">
                <a:latin typeface="A-OTF リュウミン Pro U-KL" pitchFamily="18" charset="-128"/>
                <a:ea typeface="A-OTF リュウミン Pro U-KL" pitchFamily="18" charset="-128"/>
                <a:cs typeface="メイリオ" panose="020B0604030504040204" pitchFamily="50" charset="-128"/>
              </a:rPr>
              <a:t>“</a:t>
            </a:r>
            <a:r>
              <a:rPr lang="ja-JP" altLang="en-US" sz="2000" dirty="0">
                <a:latin typeface="A-OTF リュウミン Pro U-KL" pitchFamily="18" charset="-128"/>
                <a:ea typeface="A-OTF リュウミン Pro U-KL" pitchFamily="18" charset="-128"/>
                <a:cs typeface="メイリオ" panose="020B0604030504040204" pitchFamily="50" charset="-128"/>
              </a:rPr>
              <a:t>九州アルプス</a:t>
            </a:r>
            <a:r>
              <a:rPr lang="ja-JP" altLang="en-US" sz="2400" dirty="0">
                <a:latin typeface="A-OTF リュウミン Pro U-KL" pitchFamily="18" charset="-128"/>
                <a:ea typeface="A-OTF リュウミン Pro U-KL" pitchFamily="18" charset="-128"/>
                <a:cs typeface="メイリオ" panose="020B0604030504040204" pitchFamily="50" charset="-128"/>
              </a:rPr>
              <a:t>から</a:t>
            </a:r>
            <a:r>
              <a:rPr lang="ja-JP" altLang="en-US" sz="2000" dirty="0">
                <a:latin typeface="A-OTF リュウミン Pro U-KL" pitchFamily="18" charset="-128"/>
                <a:ea typeface="A-OTF リュウミン Pro U-KL" pitchFamily="18" charset="-128"/>
                <a:cs typeface="メイリオ" panose="020B0604030504040204" pitchFamily="50" charset="-128"/>
              </a:rPr>
              <a:t>世界が</a:t>
            </a:r>
            <a:r>
              <a:rPr lang="ja-JP" altLang="en-US" sz="2000" dirty="0" smtClean="0">
                <a:latin typeface="A-OTF リュウミン Pro U-KL" pitchFamily="18" charset="-128"/>
                <a:ea typeface="A-OTF リュウミン Pro U-KL" pitchFamily="18" charset="-128"/>
                <a:cs typeface="メイリオ" panose="020B0604030504040204" pitchFamily="50" charset="-128"/>
              </a:rPr>
              <a:t>見える”</a:t>
            </a:r>
            <a:endParaRPr lang="ja-JP" altLang="en-US" sz="2000" dirty="0">
              <a:latin typeface="A-OTF リュウミン Pro U-KL" pitchFamily="18" charset="-128"/>
              <a:ea typeface="A-OTF リュウミン Pro U-KL" pitchFamily="18" charset="-128"/>
              <a:cs typeface="メイリオ" panose="020B0604030504040204" pitchFamily="50" charset="-128"/>
            </a:endParaRPr>
          </a:p>
        </p:txBody>
      </p:sp>
    </p:spTree>
    <p:extLst>
      <p:ext uri="{BB962C8B-B14F-4D97-AF65-F5344CB8AC3E}">
        <p14:creationId xmlns:p14="http://schemas.microsoft.com/office/powerpoint/2010/main" val="3588889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rola-archives.s3.amazonaws.com/rola/wp-content/uploads/2015/03/artspotonsen07_main02.jpg"/>
          <p:cNvPicPr>
            <a:picLocks noChangeAspect="1" noChangeArrowheads="1"/>
          </p:cNvPicPr>
          <p:nvPr/>
        </p:nvPicPr>
        <p:blipFill rotWithShape="1">
          <a:blip r:embed="rId3">
            <a:extLst>
              <a:ext uri="{28A0092B-C50C-407E-A947-70E740481C1C}">
                <a14:useLocalDpi xmlns:a14="http://schemas.microsoft.com/office/drawing/2010/main" val="0"/>
              </a:ext>
            </a:extLst>
          </a:blip>
          <a:srcRect r="14030"/>
          <a:stretch/>
        </p:blipFill>
        <p:spPr bwMode="auto">
          <a:xfrm>
            <a:off x="1854700" y="-2"/>
            <a:ext cx="7289300" cy="5632415"/>
          </a:xfrm>
          <a:prstGeom prst="rect">
            <a:avLst/>
          </a:prstGeom>
          <a:noFill/>
          <a:extLst>
            <a:ext uri="{909E8E84-426E-40DD-AFC4-6F175D3DCCD1}">
              <a14:hiddenFill xmlns:a14="http://schemas.microsoft.com/office/drawing/2010/main">
                <a:solidFill>
                  <a:srgbClr val="FFFFFF"/>
                </a:solidFill>
              </a14:hiddenFill>
            </a:ext>
          </a:extLst>
        </p:spPr>
      </p:pic>
      <p:sp>
        <p:nvSpPr>
          <p:cNvPr id="18" name="タイトル 1"/>
          <p:cNvSpPr txBox="1">
            <a:spLocks/>
          </p:cNvSpPr>
          <p:nvPr/>
        </p:nvSpPr>
        <p:spPr>
          <a:xfrm>
            <a:off x="6192688" y="5632414"/>
            <a:ext cx="3059832" cy="46088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50000"/>
              </a:lnSpc>
            </a:pPr>
            <a:r>
              <a:rPr lang="ja-JP" altLang="en-US" sz="1100" spc="300" dirty="0" smtClean="0">
                <a:latin typeface="A-OTF リュウミン Pro B-KL" pitchFamily="18" charset="-128"/>
                <a:ea typeface="A-OTF リュウミン Pro B-KL" pitchFamily="18" charset="-128"/>
                <a:cs typeface="メイリオ" panose="020B0604030504040204" pitchFamily="50" charset="-128"/>
              </a:rPr>
              <a:t>長湯温泉「ラムネ温泉館」</a:t>
            </a:r>
            <a:endParaRPr lang="en-US" altLang="ja-JP" sz="1100" spc="300" dirty="0" smtClean="0">
              <a:latin typeface="A-OTF リュウミン Pro B-KL" pitchFamily="18" charset="-128"/>
              <a:ea typeface="A-OTF リュウミン Pro B-KL" pitchFamily="18"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10</a:t>
            </a:fld>
            <a:endParaRPr lang="ja-JP" altLang="en-US"/>
          </a:p>
        </p:txBody>
      </p:sp>
      <p:sp>
        <p:nvSpPr>
          <p:cNvPr id="13" name="タイトル 1"/>
          <p:cNvSpPr txBox="1">
            <a:spLocks/>
          </p:cNvSpPr>
          <p:nvPr/>
        </p:nvSpPr>
        <p:spPr>
          <a:xfrm>
            <a:off x="899592" y="1916832"/>
            <a:ext cx="3816424" cy="64807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2800" spc="600" dirty="0">
                <a:latin typeface="A-OTF リュウミン Pro U-KL" pitchFamily="18" charset="-128"/>
                <a:ea typeface="A-OTF リュウミン Pro U-KL" pitchFamily="18" charset="-128"/>
                <a:cs typeface="メイリオ" panose="020B0604030504040204" pitchFamily="50" charset="-128"/>
              </a:rPr>
              <a:t>有由有縁</a:t>
            </a:r>
            <a:endParaRPr lang="en-US" altLang="ja-JP" sz="2800" spc="600" dirty="0" smtClean="0">
              <a:latin typeface="A-OTF リュウミン Pro U-KL" pitchFamily="18" charset="-128"/>
              <a:ea typeface="A-OTF リュウミン Pro U-KL" pitchFamily="18" charset="-128"/>
              <a:cs typeface="メイリオ" panose="020B0604030504040204" pitchFamily="50" charset="-128"/>
            </a:endParaRPr>
          </a:p>
        </p:txBody>
      </p:sp>
      <p:sp>
        <p:nvSpPr>
          <p:cNvPr id="9" name="タイトル 1"/>
          <p:cNvSpPr txBox="1">
            <a:spLocks/>
          </p:cNvSpPr>
          <p:nvPr/>
        </p:nvSpPr>
        <p:spPr>
          <a:xfrm>
            <a:off x="755576" y="944724"/>
            <a:ext cx="8388424" cy="54006"/>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2000" spc="600" dirty="0">
              <a:solidFill>
                <a:srgbClr val="002060"/>
              </a:solidFill>
              <a:latin typeface="A-OTF リュウミン Pro B-KL" pitchFamily="18" charset="-128"/>
              <a:ea typeface="A-OTF リュウミン Pro B-KL" pitchFamily="18" charset="-128"/>
              <a:cs typeface="メイリオ" panose="020B0604030504040204" pitchFamily="50" charset="-128"/>
            </a:endParaRPr>
          </a:p>
        </p:txBody>
      </p:sp>
      <p:sp>
        <p:nvSpPr>
          <p:cNvPr id="12" name="サブタイトル 2"/>
          <p:cNvSpPr txBox="1">
            <a:spLocks/>
          </p:cNvSpPr>
          <p:nvPr/>
        </p:nvSpPr>
        <p:spPr>
          <a:xfrm>
            <a:off x="755576" y="476672"/>
            <a:ext cx="5544616" cy="504056"/>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2000" b="1" i="1" spc="600" dirty="0">
                <a:solidFill>
                  <a:schemeClr val="tx1"/>
                </a:solidFill>
                <a:latin typeface="A-OTF リュウミン Pro B-KL" pitchFamily="18" charset="-128"/>
                <a:ea typeface="A-OTF リュウミン Pro B-KL" pitchFamily="18" charset="-128"/>
                <a:cs typeface="メイリオ" panose="020B0604030504040204" pitchFamily="50" charset="-128"/>
              </a:rPr>
              <a:t>歴史を現代に活かすということ</a:t>
            </a:r>
          </a:p>
        </p:txBody>
      </p:sp>
      <p:sp>
        <p:nvSpPr>
          <p:cNvPr id="15" name="タイトル 1"/>
          <p:cNvSpPr txBox="1">
            <a:spLocks/>
          </p:cNvSpPr>
          <p:nvPr/>
        </p:nvSpPr>
        <p:spPr>
          <a:xfrm>
            <a:off x="3203848" y="2159916"/>
            <a:ext cx="5472608" cy="353584"/>
          </a:xfrm>
          <a:prstGeom prst="rect">
            <a:avLst/>
          </a:prstGeom>
          <a:solidFill>
            <a:schemeClr val="bg1">
              <a:alpha val="3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600" spc="300" dirty="0">
                <a:latin typeface="A-OTF リュウミン Pro B-KL" pitchFamily="18" charset="-128"/>
                <a:ea typeface="A-OTF リュウミン Pro B-KL" pitchFamily="18" charset="-128"/>
                <a:cs typeface="メイリオ" panose="020B0604030504040204" pitchFamily="50" charset="-128"/>
              </a:rPr>
              <a:t>川端康成記念講演会 ／ </a:t>
            </a:r>
            <a:r>
              <a:rPr lang="ja-JP" altLang="en-US" sz="1600" spc="300" dirty="0" smtClean="0">
                <a:latin typeface="A-OTF リュウミン Pro B-KL" pitchFamily="18" charset="-128"/>
                <a:ea typeface="A-OTF リュウミン Pro B-KL" pitchFamily="18" charset="-128"/>
                <a:cs typeface="メイリオ" panose="020B0604030504040204" pitchFamily="50" charset="-128"/>
              </a:rPr>
              <a:t>ヒューマンプロジェクト</a:t>
            </a:r>
            <a:endParaRPr lang="en-US" altLang="ja-JP" sz="1600" spc="300" dirty="0" smtClean="0">
              <a:latin typeface="A-OTF リュウミン Pro B-KL" pitchFamily="18" charset="-128"/>
              <a:ea typeface="A-OTF リュウミン Pro B-KL" pitchFamily="18" charset="-128"/>
              <a:cs typeface="メイリオ" panose="020B0604030504040204" pitchFamily="50" charset="-128"/>
            </a:endParaRPr>
          </a:p>
        </p:txBody>
      </p:sp>
      <p:sp>
        <p:nvSpPr>
          <p:cNvPr id="23" name="タイトル 1"/>
          <p:cNvSpPr txBox="1">
            <a:spLocks/>
          </p:cNvSpPr>
          <p:nvPr/>
        </p:nvSpPr>
        <p:spPr>
          <a:xfrm>
            <a:off x="683568" y="5805264"/>
            <a:ext cx="3528392" cy="374458"/>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000" spc="300" dirty="0" smtClean="0">
                <a:latin typeface="A-OTF リュウミン Pro B-KL" pitchFamily="18" charset="-128"/>
                <a:ea typeface="A-OTF リュウミン Pro B-KL" pitchFamily="18" charset="-128"/>
                <a:cs typeface="メイリオ" panose="020B0604030504040204" pitchFamily="50" charset="-128"/>
              </a:rPr>
              <a:t>藤森照信先生と路上観察学会の面々</a:t>
            </a:r>
            <a:endParaRPr lang="en-US" altLang="ja-JP" sz="1000" spc="300" dirty="0" smtClean="0">
              <a:latin typeface="A-OTF リュウミン Pro B-KL" pitchFamily="18" charset="-128"/>
              <a:ea typeface="A-OTF リュウミン Pro B-KL" pitchFamily="18" charset="-128"/>
              <a:cs typeface="メイリオ" panose="020B0604030504040204" pitchFamily="50" charset="-128"/>
            </a:endParaRPr>
          </a:p>
        </p:txBody>
      </p:sp>
      <p:pic>
        <p:nvPicPr>
          <p:cNvPr id="1026" name="Picture 2" descr="有由有縁"/>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79512" y="4853515"/>
            <a:ext cx="1332448" cy="9517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タイトル 1"/>
          <p:cNvSpPr txBox="1">
            <a:spLocks/>
          </p:cNvSpPr>
          <p:nvPr/>
        </p:nvSpPr>
        <p:spPr>
          <a:xfrm>
            <a:off x="869832" y="1808820"/>
            <a:ext cx="2016224" cy="32403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900" spc="1000" dirty="0" smtClean="0">
                <a:latin typeface="A-OTF リュウミン Pro R-KL" pitchFamily="18" charset="-128"/>
                <a:ea typeface="A-OTF リュウミン Pro R-KL" pitchFamily="18" charset="-128"/>
                <a:cs typeface="メイリオ" panose="020B0604030504040204" pitchFamily="50" charset="-128"/>
              </a:rPr>
              <a:t>ゆう</a:t>
            </a:r>
            <a:r>
              <a:rPr lang="ja-JP" altLang="en-US" sz="900" spc="1000" dirty="0" err="1" smtClean="0">
                <a:latin typeface="A-OTF リュウミン Pro R-KL" pitchFamily="18" charset="-128"/>
                <a:ea typeface="A-OTF リュウミン Pro R-KL" pitchFamily="18" charset="-128"/>
                <a:cs typeface="メイリオ" panose="020B0604030504040204" pitchFamily="50" charset="-128"/>
              </a:rPr>
              <a:t>ゆゆ</a:t>
            </a:r>
            <a:r>
              <a:rPr lang="ja-JP" altLang="en-US" sz="900" spc="1000" dirty="0" smtClean="0">
                <a:latin typeface="A-OTF リュウミン Pro R-KL" pitchFamily="18" charset="-128"/>
                <a:ea typeface="A-OTF リュウミン Pro R-KL" pitchFamily="18" charset="-128"/>
                <a:cs typeface="メイリオ" panose="020B0604030504040204" pitchFamily="50" charset="-128"/>
              </a:rPr>
              <a:t>うえん</a:t>
            </a:r>
            <a:endParaRPr lang="en-US" altLang="ja-JP" sz="900" spc="1000" dirty="0" smtClean="0">
              <a:latin typeface="A-OTF リュウミン Pro R-KL" pitchFamily="18" charset="-128"/>
              <a:ea typeface="A-OTF リュウミン Pro R-KL" pitchFamily="18" charset="-128"/>
              <a:cs typeface="メイリオ" panose="020B0604030504040204" pitchFamily="50" charset="-128"/>
            </a:endParaRPr>
          </a:p>
        </p:txBody>
      </p:sp>
      <p:pic>
        <p:nvPicPr>
          <p:cNvPr id="2052" name="Picture 4" descr="路上観察学会の先生方"/>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805013"/>
            <a:ext cx="2000250" cy="200025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24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タイトル 1"/>
          <p:cNvSpPr txBox="1">
            <a:spLocks/>
          </p:cNvSpPr>
          <p:nvPr/>
        </p:nvSpPr>
        <p:spPr>
          <a:xfrm>
            <a:off x="914583" y="2946706"/>
            <a:ext cx="3729425" cy="360040"/>
          </a:xfrm>
          <a:prstGeom prst="rect">
            <a:avLst/>
          </a:prstGeom>
          <a:solidFill>
            <a:srgbClr val="002060">
              <a:alpha val="5000"/>
            </a:srgbClr>
          </a:solidFill>
          <a:ln w="12700">
            <a:no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b="1"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温泉療養保健制度の実践</a:t>
            </a:r>
            <a:endParaRPr lang="ja-JP" altLang="en-US" sz="1200" b="1"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タイトル 1"/>
          <p:cNvSpPr txBox="1">
            <a:spLocks/>
          </p:cNvSpPr>
          <p:nvPr/>
        </p:nvSpPr>
        <p:spPr>
          <a:xfrm>
            <a:off x="1979712" y="1275473"/>
            <a:ext cx="7272808" cy="1001399"/>
          </a:xfrm>
          <a:prstGeom prst="rect">
            <a:avLst/>
          </a:prstGeom>
          <a:noFill/>
          <a:ln w="127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1400" spc="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11</a:t>
            </a:fld>
            <a:endParaRPr lang="ja-JP" altLang="en-US"/>
          </a:p>
        </p:txBody>
      </p:sp>
      <p:sp>
        <p:nvSpPr>
          <p:cNvPr id="7" name="タイトル 1"/>
          <p:cNvSpPr txBox="1">
            <a:spLocks/>
          </p:cNvSpPr>
          <p:nvPr/>
        </p:nvSpPr>
        <p:spPr>
          <a:xfrm>
            <a:off x="755576" y="944724"/>
            <a:ext cx="8388424" cy="54006"/>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2000" spc="600" dirty="0">
              <a:solidFill>
                <a:srgbClr val="002060"/>
              </a:solidFill>
              <a:latin typeface="A-OTF リュウミン Pro B-KL" pitchFamily="18" charset="-128"/>
              <a:ea typeface="A-OTF リュウミン Pro B-KL" pitchFamily="18" charset="-128"/>
              <a:cs typeface="メイリオ" panose="020B0604030504040204" pitchFamily="50" charset="-128"/>
            </a:endParaRPr>
          </a:p>
        </p:txBody>
      </p:sp>
      <p:sp>
        <p:nvSpPr>
          <p:cNvPr id="8" name="サブタイトル 2"/>
          <p:cNvSpPr txBox="1">
            <a:spLocks/>
          </p:cNvSpPr>
          <p:nvPr/>
        </p:nvSpPr>
        <p:spPr>
          <a:xfrm>
            <a:off x="683568" y="476672"/>
            <a:ext cx="8460432" cy="504056"/>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20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温泉療養保健制度の提案</a:t>
            </a:r>
            <a:r>
              <a:rPr lang="ja-JP" altLang="en-US" sz="18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（予防・健康づくりと観光振興）</a:t>
            </a:r>
            <a:endParaRPr lang="ja-JP" altLang="en-US" sz="1600" b="1" spc="600" dirty="0">
              <a:solidFill>
                <a:schemeClr val="tx1"/>
              </a:solidFill>
              <a:latin typeface="A-OTF リュウミン Pro B-KL" pitchFamily="18" charset="-128"/>
              <a:ea typeface="A-OTF リュウミン Pro B-KL" pitchFamily="18" charset="-128"/>
              <a:cs typeface="メイリオ" panose="020B0604030504040204" pitchFamily="50" charset="-128"/>
            </a:endParaRPr>
          </a:p>
        </p:txBody>
      </p:sp>
      <p:sp>
        <p:nvSpPr>
          <p:cNvPr id="27" name="タイトル 1"/>
          <p:cNvSpPr txBox="1">
            <a:spLocks/>
          </p:cNvSpPr>
          <p:nvPr/>
        </p:nvSpPr>
        <p:spPr>
          <a:xfrm>
            <a:off x="914583" y="1275473"/>
            <a:ext cx="864096" cy="448911"/>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理 念</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タイトル 1"/>
          <p:cNvSpPr txBox="1">
            <a:spLocks/>
          </p:cNvSpPr>
          <p:nvPr/>
        </p:nvSpPr>
        <p:spPr>
          <a:xfrm>
            <a:off x="2087724" y="1268760"/>
            <a:ext cx="6876256" cy="100811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spc="300" dirty="0">
                <a:latin typeface="メイリオ" panose="020B0604030504040204" pitchFamily="50" charset="-128"/>
                <a:ea typeface="メイリオ" panose="020B0604030504040204" pitchFamily="50" charset="-128"/>
                <a:cs typeface="メイリオ" panose="020B0604030504040204" pitchFamily="50" charset="-128"/>
              </a:rPr>
              <a:t>地域資源である温泉を生かした</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健康づくりや</a:t>
            </a:r>
            <a:r>
              <a:rPr lang="ja-JP" altLang="en-US" sz="1200" spc="300" dirty="0">
                <a:latin typeface="メイリオ" panose="020B0604030504040204" pitchFamily="50" charset="-128"/>
                <a:ea typeface="メイリオ" panose="020B0604030504040204" pitchFamily="50" charset="-128"/>
                <a:cs typeface="メイリオ" panose="020B0604030504040204" pitchFamily="50" charset="-128"/>
              </a:rPr>
              <a:t>予防医療の仕組みを整えながら、同時に観光を推進し、広域連携や長期滞在により首都圏からの移住・定住をすすめ経済の浮揚を図る。</a:t>
            </a:r>
          </a:p>
        </p:txBody>
      </p:sp>
      <p:sp>
        <p:nvSpPr>
          <p:cNvPr id="64" name="タイトル 1"/>
          <p:cNvSpPr txBox="1">
            <a:spLocks/>
          </p:cNvSpPr>
          <p:nvPr/>
        </p:nvSpPr>
        <p:spPr>
          <a:xfrm>
            <a:off x="914584" y="3341292"/>
            <a:ext cx="3729424" cy="936104"/>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2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年度から本市独自の施策として自然治癒力（免疫力の増強）と長期滞在型観光の振興を目的に開始。</a:t>
            </a:r>
          </a:p>
        </p:txBody>
      </p:sp>
      <p:pic>
        <p:nvPicPr>
          <p:cNvPr id="65" name="図 64" descr="passport.jpg"/>
          <p:cNvPicPr>
            <a:picLocks noChangeAspect="1"/>
          </p:cNvPicPr>
          <p:nvPr/>
        </p:nvPicPr>
        <p:blipFill>
          <a:blip r:embed="rId2" cstate="print"/>
          <a:stretch>
            <a:fillRect/>
          </a:stretch>
        </p:blipFill>
        <p:spPr>
          <a:xfrm>
            <a:off x="1030647" y="4277396"/>
            <a:ext cx="786765" cy="1152128"/>
          </a:xfrm>
          <a:prstGeom prst="rect">
            <a:avLst/>
          </a:prstGeom>
          <a:effectLst/>
        </p:spPr>
      </p:pic>
      <p:sp>
        <p:nvSpPr>
          <p:cNvPr id="66" name="タイトル 1"/>
          <p:cNvSpPr txBox="1">
            <a:spLocks/>
          </p:cNvSpPr>
          <p:nvPr/>
        </p:nvSpPr>
        <p:spPr>
          <a:xfrm>
            <a:off x="1979712" y="4205388"/>
            <a:ext cx="2664296" cy="2016224"/>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b="1"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［財源</a:t>
            </a:r>
            <a:r>
              <a:rPr lang="ja-JP" altLang="en-US" sz="1200" b="1"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入湯</a:t>
            </a:r>
            <a:r>
              <a:rPr lang="ja-JP" altLang="en-US" sz="12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税を</a:t>
            </a:r>
            <a:r>
              <a:rPr lang="ja-JP" altLang="en-US" sz="12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原資に活用</a:t>
            </a:r>
            <a:endParaRPr lang="en-US" altLang="ja-JP" sz="12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b="1"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［内容</a:t>
            </a:r>
            <a:r>
              <a:rPr lang="ja-JP" altLang="en-US" sz="1200" b="1"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宿泊</a:t>
            </a:r>
            <a:r>
              <a:rPr lang="ja-JP" altLang="en-US" sz="12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2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泊以上または立寄り</a:t>
            </a:r>
            <a:r>
              <a:rPr lang="ja-JP" altLang="en-US" sz="12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入浴施設利用者に</a:t>
            </a:r>
            <a:r>
              <a:rPr lang="ja-JP" altLang="en-US" sz="12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対し</a:t>
            </a:r>
            <a:r>
              <a:rPr lang="en-US" altLang="ja-JP" sz="12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種類の</a:t>
            </a:r>
            <a:r>
              <a:rPr lang="ja-JP" altLang="en-US" sz="12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保健</a:t>
            </a:r>
            <a:r>
              <a:rPr lang="ja-JP" altLang="en-US" sz="12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給付</a:t>
            </a:r>
            <a:endParaRPr lang="en-US" altLang="ja-JP" sz="12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spc="3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平均滞在＝</a:t>
            </a:r>
            <a:r>
              <a:rPr lang="en-US" altLang="ja-JP" sz="1200" b="1" u="sng" spc="3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5.5</a:t>
            </a:r>
            <a:r>
              <a:rPr lang="ja-JP" altLang="en-US" sz="1200" b="1" u="sng" spc="3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泊</a:t>
            </a:r>
            <a:endParaRPr lang="en-US" altLang="ja-JP" sz="1200" b="1" u="sng" spc="3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タイトル 1"/>
          <p:cNvSpPr txBox="1">
            <a:spLocks/>
          </p:cNvSpPr>
          <p:nvPr/>
        </p:nvSpPr>
        <p:spPr>
          <a:xfrm>
            <a:off x="914584" y="2946706"/>
            <a:ext cx="80616" cy="360040"/>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タイトル 1"/>
          <p:cNvSpPr txBox="1">
            <a:spLocks/>
          </p:cNvSpPr>
          <p:nvPr/>
        </p:nvSpPr>
        <p:spPr>
          <a:xfrm>
            <a:off x="5091047" y="2946706"/>
            <a:ext cx="3729425" cy="360040"/>
          </a:xfrm>
          <a:prstGeom prst="rect">
            <a:avLst/>
          </a:prstGeom>
          <a:solidFill>
            <a:srgbClr val="002060">
              <a:alpha val="5000"/>
            </a:srgbClr>
          </a:solidFill>
          <a:ln w="12700">
            <a:no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b="1"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環境を活かしたスポーツ</a:t>
            </a:r>
            <a:r>
              <a:rPr lang="ja-JP" altLang="en-US" sz="1200" b="1"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リカバリー</a:t>
            </a:r>
          </a:p>
        </p:txBody>
      </p:sp>
      <p:sp>
        <p:nvSpPr>
          <p:cNvPr id="79" name="タイトル 1"/>
          <p:cNvSpPr txBox="1">
            <a:spLocks/>
          </p:cNvSpPr>
          <p:nvPr/>
        </p:nvSpPr>
        <p:spPr>
          <a:xfrm>
            <a:off x="5091048" y="3341292"/>
            <a:ext cx="3729424" cy="1152128"/>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旭化成陸</a:t>
            </a:r>
            <a:r>
              <a:rPr lang="ja-JP" altLang="en-US" sz="12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上部</a:t>
            </a:r>
            <a:r>
              <a:rPr lang="ja-JP" altLang="en-US" sz="12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2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オリンピック</a:t>
            </a:r>
            <a:r>
              <a:rPr lang="ja-JP" altLang="en-US" sz="12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選手などの合宿地として久住高原や総合運動公園を提供。</a:t>
            </a:r>
            <a:r>
              <a:rPr lang="ja-JP" altLang="en-US" sz="1200" b="1" u="sng"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温泉を疲労回復などのリカバリーに活用。</a:t>
            </a:r>
          </a:p>
        </p:txBody>
      </p:sp>
      <p:sp>
        <p:nvSpPr>
          <p:cNvPr id="80" name="タイトル 1"/>
          <p:cNvSpPr txBox="1">
            <a:spLocks/>
          </p:cNvSpPr>
          <p:nvPr/>
        </p:nvSpPr>
        <p:spPr>
          <a:xfrm>
            <a:off x="5091048" y="2946706"/>
            <a:ext cx="80616" cy="360040"/>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タイトル 1"/>
          <p:cNvSpPr txBox="1">
            <a:spLocks/>
          </p:cNvSpPr>
          <p:nvPr/>
        </p:nvSpPr>
        <p:spPr>
          <a:xfrm>
            <a:off x="5091047" y="4781452"/>
            <a:ext cx="3729425" cy="360040"/>
          </a:xfrm>
          <a:prstGeom prst="rect">
            <a:avLst/>
          </a:prstGeom>
          <a:solidFill>
            <a:srgbClr val="002060">
              <a:alpha val="5000"/>
            </a:srgbClr>
          </a:solidFill>
          <a:ln w="12700">
            <a:no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b="1"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観光</a:t>
            </a:r>
            <a:r>
              <a:rPr lang="ja-JP" altLang="en-US" sz="1200" b="1"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振興に寄与する地域経済効果</a:t>
            </a:r>
          </a:p>
        </p:txBody>
      </p:sp>
      <p:sp>
        <p:nvSpPr>
          <p:cNvPr id="18" name="タイトル 1"/>
          <p:cNvSpPr txBox="1">
            <a:spLocks/>
          </p:cNvSpPr>
          <p:nvPr/>
        </p:nvSpPr>
        <p:spPr>
          <a:xfrm>
            <a:off x="5091048" y="5213500"/>
            <a:ext cx="3872932" cy="936104"/>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大阪観光大学による地域経済影響調査</a:t>
            </a:r>
          </a:p>
          <a:p>
            <a:pPr algn="l">
              <a:lnSpc>
                <a:spcPct val="150000"/>
              </a:lnSpc>
            </a:pPr>
            <a:r>
              <a:rPr lang="ja-JP" altLang="en-US" sz="12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u="sng" spc="3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3,461</a:t>
            </a:r>
            <a:r>
              <a:rPr lang="ja-JP" altLang="en-US" sz="1200" b="1" u="sng" spc="3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万円の波及効果</a:t>
            </a:r>
            <a:r>
              <a:rPr lang="ja-JP" altLang="en-US" sz="1000" u="sng" spc="3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（投資額の</a:t>
            </a:r>
            <a:r>
              <a:rPr lang="en-US" altLang="ja-JP" sz="1000" u="sng" spc="3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000" u="sng" spc="3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倍</a:t>
            </a:r>
            <a:r>
              <a:rPr lang="ja-JP" altLang="en-US" sz="1000" u="sng" spc="3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u="sng" spc="3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ct val="150000"/>
              </a:lnSpc>
            </a:pPr>
            <a:r>
              <a:rPr lang="ja-JP" altLang="en-US" sz="1000" spc="3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00" spc="300" dirty="0" smtClean="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000" spc="3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00" spc="3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00" spc="3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00" spc="3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spc="30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000" spc="3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タイトル 1"/>
          <p:cNvSpPr txBox="1">
            <a:spLocks/>
          </p:cNvSpPr>
          <p:nvPr/>
        </p:nvSpPr>
        <p:spPr>
          <a:xfrm>
            <a:off x="5091048" y="4781452"/>
            <a:ext cx="80616" cy="360040"/>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0" name="直線コネクタ 19"/>
          <p:cNvCxnSpPr/>
          <p:nvPr/>
        </p:nvCxnSpPr>
        <p:spPr>
          <a:xfrm>
            <a:off x="914583" y="2780928"/>
            <a:ext cx="8229417" cy="0"/>
          </a:xfrm>
          <a:prstGeom prst="line">
            <a:avLst/>
          </a:prstGeom>
          <a:ln w="12700" cmpd="dbl">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1" name="タイトル 1"/>
          <p:cNvSpPr txBox="1">
            <a:spLocks/>
          </p:cNvSpPr>
          <p:nvPr/>
        </p:nvSpPr>
        <p:spPr>
          <a:xfrm>
            <a:off x="914584" y="2447433"/>
            <a:ext cx="3999200" cy="333495"/>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b="1"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観光振興</a:t>
            </a:r>
            <a:endParaRPr lang="en-US" altLang="ja-JP" sz="1200" b="1"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63967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タイトル 1"/>
          <p:cNvSpPr txBox="1">
            <a:spLocks/>
          </p:cNvSpPr>
          <p:nvPr/>
        </p:nvSpPr>
        <p:spPr>
          <a:xfrm>
            <a:off x="914583" y="2943519"/>
            <a:ext cx="3729425" cy="360040"/>
          </a:xfrm>
          <a:prstGeom prst="rect">
            <a:avLst/>
          </a:prstGeom>
          <a:solidFill>
            <a:schemeClr val="accent2">
              <a:lumMod val="75000"/>
              <a:alpha val="5000"/>
            </a:schemeClr>
          </a:solidFill>
          <a:ln w="12700">
            <a:no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b="1" spc="300" dirty="0" smtClean="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産学官</a:t>
            </a:r>
            <a:r>
              <a:rPr lang="ja-JP" altLang="en-US" sz="1200" b="1" spc="3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連携による飲泉エビデンス調査</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12</a:t>
            </a:fld>
            <a:endParaRPr lang="ja-JP" altLang="en-US"/>
          </a:p>
        </p:txBody>
      </p:sp>
      <p:sp>
        <p:nvSpPr>
          <p:cNvPr id="7" name="タイトル 1"/>
          <p:cNvSpPr txBox="1">
            <a:spLocks/>
          </p:cNvSpPr>
          <p:nvPr/>
        </p:nvSpPr>
        <p:spPr>
          <a:xfrm>
            <a:off x="755576" y="944724"/>
            <a:ext cx="8388424" cy="54006"/>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2000" spc="600" dirty="0">
              <a:solidFill>
                <a:srgbClr val="002060"/>
              </a:solidFill>
              <a:latin typeface="A-OTF リュウミン Pro B-KL" pitchFamily="18" charset="-128"/>
              <a:ea typeface="A-OTF リュウミン Pro B-KL" pitchFamily="18" charset="-128"/>
              <a:cs typeface="メイリオ" panose="020B0604030504040204" pitchFamily="50" charset="-128"/>
            </a:endParaRPr>
          </a:p>
        </p:txBody>
      </p:sp>
      <p:sp>
        <p:nvSpPr>
          <p:cNvPr id="8" name="サブタイトル 2"/>
          <p:cNvSpPr txBox="1">
            <a:spLocks/>
          </p:cNvSpPr>
          <p:nvPr/>
        </p:nvSpPr>
        <p:spPr>
          <a:xfrm>
            <a:off x="683568" y="476672"/>
            <a:ext cx="8460432" cy="504056"/>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20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温泉療養保健制度の提案</a:t>
            </a:r>
            <a:r>
              <a:rPr lang="ja-JP" altLang="en-US" sz="18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（予防・健康づくりと観光振興）</a:t>
            </a:r>
            <a:endParaRPr lang="ja-JP" altLang="en-US" sz="1600" b="1" spc="600" dirty="0">
              <a:solidFill>
                <a:schemeClr val="tx1"/>
              </a:solidFill>
              <a:latin typeface="A-OTF リュウミン Pro B-KL" pitchFamily="18" charset="-128"/>
              <a:ea typeface="A-OTF リュウミン Pro B-KL" pitchFamily="18" charset="-128"/>
              <a:cs typeface="メイリオ" panose="020B0604030504040204" pitchFamily="50" charset="-128"/>
            </a:endParaRPr>
          </a:p>
        </p:txBody>
      </p:sp>
      <p:sp>
        <p:nvSpPr>
          <p:cNvPr id="64" name="タイトル 1"/>
          <p:cNvSpPr txBox="1">
            <a:spLocks/>
          </p:cNvSpPr>
          <p:nvPr/>
        </p:nvSpPr>
        <p:spPr>
          <a:xfrm>
            <a:off x="914584" y="3338105"/>
            <a:ext cx="3729424" cy="1152128"/>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spc="3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日本健康開発財団と慶應義塾大学先端生命科学研究所との連携により、長湯温泉の飲泉エビデンス調査を実施</a:t>
            </a:r>
          </a:p>
          <a:p>
            <a:pPr algn="l">
              <a:lnSpc>
                <a:spcPct val="150000"/>
              </a:lnSpc>
            </a:pPr>
            <a:r>
              <a:rPr lang="ja-JP" altLang="en-US" sz="1200" spc="3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u="sng" spc="3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糖尿病予防に効果</a:t>
            </a:r>
          </a:p>
        </p:txBody>
      </p:sp>
      <p:sp>
        <p:nvSpPr>
          <p:cNvPr id="77" name="タイトル 1"/>
          <p:cNvSpPr txBox="1">
            <a:spLocks/>
          </p:cNvSpPr>
          <p:nvPr/>
        </p:nvSpPr>
        <p:spPr>
          <a:xfrm>
            <a:off x="914584" y="2943519"/>
            <a:ext cx="80616" cy="360040"/>
          </a:xfrm>
          <a:prstGeom prst="rect">
            <a:avLst/>
          </a:prstGeom>
          <a:solidFill>
            <a:schemeClr val="accent2"/>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タイトル 1"/>
          <p:cNvSpPr txBox="1">
            <a:spLocks/>
          </p:cNvSpPr>
          <p:nvPr/>
        </p:nvSpPr>
        <p:spPr>
          <a:xfrm>
            <a:off x="5091047" y="2943519"/>
            <a:ext cx="3729425" cy="360040"/>
          </a:xfrm>
          <a:prstGeom prst="rect">
            <a:avLst/>
          </a:prstGeom>
          <a:solidFill>
            <a:schemeClr val="accent2">
              <a:lumMod val="75000"/>
              <a:alpha val="5000"/>
            </a:schemeClr>
          </a:solidFill>
          <a:ln w="12700">
            <a:no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b="1" spc="3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spc="300" dirty="0" smtClean="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国民</a:t>
            </a:r>
            <a:r>
              <a:rPr lang="ja-JP" altLang="en-US" sz="1200" b="1" spc="3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保養温泉地の市内全域での指定</a:t>
            </a:r>
          </a:p>
        </p:txBody>
      </p:sp>
      <p:sp>
        <p:nvSpPr>
          <p:cNvPr id="79" name="タイトル 1"/>
          <p:cNvSpPr txBox="1">
            <a:spLocks/>
          </p:cNvSpPr>
          <p:nvPr/>
        </p:nvSpPr>
        <p:spPr>
          <a:xfrm>
            <a:off x="5091048" y="3338105"/>
            <a:ext cx="3729424" cy="720080"/>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spc="3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今まで長湯温泉しか指定をされていなかった国民保養温泉地を市内全域に拡大</a:t>
            </a:r>
            <a:r>
              <a:rPr lang="ja-JP" altLang="en-US" sz="1200" spc="300" dirty="0" smtClean="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spc="300" dirty="0" smtClean="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タイトル 1"/>
          <p:cNvSpPr txBox="1">
            <a:spLocks/>
          </p:cNvSpPr>
          <p:nvPr/>
        </p:nvSpPr>
        <p:spPr>
          <a:xfrm>
            <a:off x="5091048" y="2943519"/>
            <a:ext cx="80616" cy="360040"/>
          </a:xfrm>
          <a:prstGeom prst="rect">
            <a:avLst/>
          </a:prstGeom>
          <a:solidFill>
            <a:schemeClr val="accent2"/>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タイトル 1"/>
          <p:cNvSpPr txBox="1">
            <a:spLocks/>
          </p:cNvSpPr>
          <p:nvPr/>
        </p:nvSpPr>
        <p:spPr>
          <a:xfrm>
            <a:off x="5091047" y="4274209"/>
            <a:ext cx="3729425" cy="360040"/>
          </a:xfrm>
          <a:prstGeom prst="rect">
            <a:avLst/>
          </a:prstGeom>
          <a:solidFill>
            <a:schemeClr val="accent2">
              <a:lumMod val="75000"/>
              <a:alpha val="5000"/>
            </a:schemeClr>
          </a:solidFill>
          <a:ln w="12700">
            <a:no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b="1" spc="300" dirty="0" smtClean="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spc="3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温泉力地域協力協定」を締結</a:t>
            </a:r>
          </a:p>
        </p:txBody>
      </p:sp>
      <p:sp>
        <p:nvSpPr>
          <p:cNvPr id="18" name="タイトル 1"/>
          <p:cNvSpPr txBox="1">
            <a:spLocks/>
          </p:cNvSpPr>
          <p:nvPr/>
        </p:nvSpPr>
        <p:spPr>
          <a:xfrm>
            <a:off x="6444208" y="4719155"/>
            <a:ext cx="2376264" cy="1283246"/>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spc="3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健康への影響が顕著な温泉地を有する自治体（北海道豊富町・秋田県仙北市）と協力協定を締結。</a:t>
            </a:r>
          </a:p>
        </p:txBody>
      </p:sp>
      <p:sp>
        <p:nvSpPr>
          <p:cNvPr id="19" name="タイトル 1"/>
          <p:cNvSpPr txBox="1">
            <a:spLocks/>
          </p:cNvSpPr>
          <p:nvPr/>
        </p:nvSpPr>
        <p:spPr>
          <a:xfrm>
            <a:off x="5091048" y="4274209"/>
            <a:ext cx="80616" cy="360040"/>
          </a:xfrm>
          <a:prstGeom prst="rect">
            <a:avLst/>
          </a:prstGeom>
          <a:solidFill>
            <a:schemeClr val="accent2"/>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0" name="直線コネクタ 19"/>
          <p:cNvCxnSpPr/>
          <p:nvPr/>
        </p:nvCxnSpPr>
        <p:spPr>
          <a:xfrm>
            <a:off x="914583" y="2780928"/>
            <a:ext cx="8229417" cy="0"/>
          </a:xfrm>
          <a:prstGeom prst="line">
            <a:avLst/>
          </a:prstGeom>
          <a:ln w="12700" cmpd="dbl">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1" name="タイトル 1"/>
          <p:cNvSpPr txBox="1">
            <a:spLocks/>
          </p:cNvSpPr>
          <p:nvPr/>
        </p:nvSpPr>
        <p:spPr>
          <a:xfrm>
            <a:off x="914584" y="2447433"/>
            <a:ext cx="3999200" cy="333495"/>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b="1" spc="300" dirty="0" smtClean="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予防・健康づくり</a:t>
            </a:r>
            <a:endParaRPr lang="en-US" altLang="ja-JP" sz="1200" b="1" spc="300" dirty="0" smtClean="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タイトル 1"/>
          <p:cNvSpPr txBox="1">
            <a:spLocks/>
          </p:cNvSpPr>
          <p:nvPr/>
        </p:nvSpPr>
        <p:spPr>
          <a:xfrm>
            <a:off x="914583" y="4589539"/>
            <a:ext cx="3729425" cy="360040"/>
          </a:xfrm>
          <a:prstGeom prst="rect">
            <a:avLst/>
          </a:prstGeom>
          <a:solidFill>
            <a:schemeClr val="accent2">
              <a:lumMod val="75000"/>
              <a:alpha val="5000"/>
            </a:schemeClr>
          </a:solidFill>
          <a:ln w="12700">
            <a:no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b="1" spc="300" dirty="0" smtClean="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持続</a:t>
            </a:r>
            <a:r>
              <a:rPr lang="ja-JP" altLang="en-US" sz="1200" b="1" spc="3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可能な温泉治療の実現</a:t>
            </a:r>
          </a:p>
        </p:txBody>
      </p:sp>
      <p:sp>
        <p:nvSpPr>
          <p:cNvPr id="26" name="タイトル 1"/>
          <p:cNvSpPr txBox="1">
            <a:spLocks/>
          </p:cNvSpPr>
          <p:nvPr/>
        </p:nvSpPr>
        <p:spPr>
          <a:xfrm>
            <a:off x="1778679" y="4994289"/>
            <a:ext cx="2849968" cy="1152128"/>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spc="3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（株）ホットアルバム炭酸泉タブレットの企業進出により、</a:t>
            </a:r>
            <a:r>
              <a:rPr lang="ja-JP" altLang="en-US" sz="1200" b="1" u="sng" spc="3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温泉治療を補完可能な、家庭用温泉入浴剤を開発。</a:t>
            </a:r>
            <a:endParaRPr lang="ja-JP" altLang="en-US" sz="1200" b="1" u="sng" spc="3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タイトル 1"/>
          <p:cNvSpPr txBox="1">
            <a:spLocks/>
          </p:cNvSpPr>
          <p:nvPr/>
        </p:nvSpPr>
        <p:spPr>
          <a:xfrm>
            <a:off x="914584" y="4589539"/>
            <a:ext cx="80616" cy="360040"/>
          </a:xfrm>
          <a:prstGeom prst="rect">
            <a:avLst/>
          </a:prstGeom>
          <a:solidFill>
            <a:schemeClr val="accent2"/>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endPar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1" name="図 30" descr="薬用重炭酸湯_30錠.jpg"/>
          <p:cNvPicPr>
            <a:picLocks noChangeAspect="1"/>
          </p:cNvPicPr>
          <p:nvPr/>
        </p:nvPicPr>
        <p:blipFill>
          <a:blip r:embed="rId2" cstate="print"/>
          <a:stretch>
            <a:fillRect/>
          </a:stretch>
        </p:blipFill>
        <p:spPr>
          <a:xfrm>
            <a:off x="1085696" y="5070253"/>
            <a:ext cx="605984" cy="1004156"/>
          </a:xfrm>
          <a:prstGeom prst="rect">
            <a:avLst/>
          </a:prstGeom>
        </p:spPr>
      </p:pic>
      <p:pic>
        <p:nvPicPr>
          <p:cNvPr id="5124" name="Picture 4" descr="http://www.city.taketa.oita.jp/img/news/20150722192707868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1664" y="4772837"/>
            <a:ext cx="1124830" cy="1124830"/>
          </a:xfrm>
          <a:prstGeom prst="rect">
            <a:avLst/>
          </a:prstGeom>
          <a:noFill/>
          <a:extLst>
            <a:ext uri="{909E8E84-426E-40DD-AFC4-6F175D3DCCD1}">
              <a14:hiddenFill xmlns:a14="http://schemas.microsoft.com/office/drawing/2010/main">
                <a:solidFill>
                  <a:srgbClr val="FFFFFF"/>
                </a:solidFill>
              </a14:hiddenFill>
            </a:ext>
          </a:extLst>
        </p:spPr>
      </p:pic>
      <p:sp>
        <p:nvSpPr>
          <p:cNvPr id="33" name="タイトル 1"/>
          <p:cNvSpPr txBox="1">
            <a:spLocks/>
          </p:cNvSpPr>
          <p:nvPr/>
        </p:nvSpPr>
        <p:spPr>
          <a:xfrm>
            <a:off x="1979712" y="1275473"/>
            <a:ext cx="7272808" cy="1001399"/>
          </a:xfrm>
          <a:prstGeom prst="rect">
            <a:avLst/>
          </a:prstGeom>
          <a:noFill/>
          <a:ln w="127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1400" spc="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タイトル 1"/>
          <p:cNvSpPr txBox="1">
            <a:spLocks/>
          </p:cNvSpPr>
          <p:nvPr/>
        </p:nvSpPr>
        <p:spPr>
          <a:xfrm>
            <a:off x="914583" y="1275473"/>
            <a:ext cx="864096" cy="448911"/>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理 念</a:t>
            </a:r>
            <a:endParaRPr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タイトル 1"/>
          <p:cNvSpPr txBox="1">
            <a:spLocks/>
          </p:cNvSpPr>
          <p:nvPr/>
        </p:nvSpPr>
        <p:spPr>
          <a:xfrm>
            <a:off x="2087724" y="1268760"/>
            <a:ext cx="6876256" cy="100811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spc="300" dirty="0">
                <a:latin typeface="メイリオ" panose="020B0604030504040204" pitchFamily="50" charset="-128"/>
                <a:ea typeface="メイリオ" panose="020B0604030504040204" pitchFamily="50" charset="-128"/>
                <a:cs typeface="メイリオ" panose="020B0604030504040204" pitchFamily="50" charset="-128"/>
              </a:rPr>
              <a:t>地域資源である温泉を生かした</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健康づくりや</a:t>
            </a:r>
            <a:r>
              <a:rPr lang="ja-JP" altLang="en-US" sz="1200" spc="300" dirty="0">
                <a:latin typeface="メイリオ" panose="020B0604030504040204" pitchFamily="50" charset="-128"/>
                <a:ea typeface="メイリオ" panose="020B0604030504040204" pitchFamily="50" charset="-128"/>
                <a:cs typeface="メイリオ" panose="020B0604030504040204" pitchFamily="50" charset="-128"/>
              </a:rPr>
              <a:t>予防医療の仕組みを整えながら、同時に観光を推進し、広域連携や長期滞在により首都圏からの移住・定住をすすめ経済の浮揚を図る。</a:t>
            </a:r>
          </a:p>
        </p:txBody>
      </p:sp>
    </p:spTree>
    <p:extLst>
      <p:ext uri="{BB962C8B-B14F-4D97-AF65-F5344CB8AC3E}">
        <p14:creationId xmlns:p14="http://schemas.microsoft.com/office/powerpoint/2010/main" val="1369702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13</a:t>
            </a:fld>
            <a:endParaRPr lang="ja-JP" altLang="en-US"/>
          </a:p>
        </p:txBody>
      </p:sp>
      <p:sp>
        <p:nvSpPr>
          <p:cNvPr id="7" name="タイトル 1"/>
          <p:cNvSpPr txBox="1">
            <a:spLocks/>
          </p:cNvSpPr>
          <p:nvPr/>
        </p:nvSpPr>
        <p:spPr>
          <a:xfrm>
            <a:off x="755576" y="944724"/>
            <a:ext cx="8388424" cy="54006"/>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2000" spc="600" dirty="0">
              <a:solidFill>
                <a:srgbClr val="002060"/>
              </a:solidFill>
              <a:latin typeface="A-OTF リュウミン Pro B-KL" pitchFamily="18" charset="-128"/>
              <a:ea typeface="A-OTF リュウミン Pro B-KL" pitchFamily="18" charset="-128"/>
              <a:cs typeface="メイリオ" panose="020B0604030504040204" pitchFamily="50" charset="-128"/>
            </a:endParaRPr>
          </a:p>
        </p:txBody>
      </p:sp>
      <p:sp>
        <p:nvSpPr>
          <p:cNvPr id="8" name="サブタイトル 2"/>
          <p:cNvSpPr txBox="1">
            <a:spLocks/>
          </p:cNvSpPr>
          <p:nvPr/>
        </p:nvSpPr>
        <p:spPr>
          <a:xfrm>
            <a:off x="683568" y="476672"/>
            <a:ext cx="8460432" cy="504056"/>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20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温泉療養保健制度</a:t>
            </a:r>
            <a:r>
              <a:rPr lang="en-US" altLang="ja-JP" sz="20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a:t>
            </a:r>
            <a:r>
              <a:rPr lang="ja-JP" altLang="en-US" sz="20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地方創生への挑戦</a:t>
            </a:r>
            <a:endParaRPr lang="ja-JP" altLang="en-US" sz="1600" b="1" spc="600" dirty="0">
              <a:solidFill>
                <a:schemeClr val="tx1"/>
              </a:solidFill>
              <a:latin typeface="A-OTF リュウミン Pro B-KL" pitchFamily="18" charset="-128"/>
              <a:ea typeface="A-OTF リュウミン Pro B-KL" pitchFamily="18" charset="-128"/>
              <a:cs typeface="メイリオ" panose="020B0604030504040204" pitchFamily="50" charset="-128"/>
            </a:endParaRPr>
          </a:p>
        </p:txBody>
      </p:sp>
      <p:sp>
        <p:nvSpPr>
          <p:cNvPr id="24" name="タイトル 1"/>
          <p:cNvSpPr txBox="1">
            <a:spLocks/>
          </p:cNvSpPr>
          <p:nvPr/>
        </p:nvSpPr>
        <p:spPr>
          <a:xfrm>
            <a:off x="971600" y="3487897"/>
            <a:ext cx="432048" cy="2461383"/>
          </a:xfrm>
          <a:prstGeom prst="rect">
            <a:avLst/>
          </a:prstGeom>
          <a:solidFill>
            <a:schemeClr val="accent2">
              <a:lumMod val="75000"/>
            </a:schemeClr>
          </a:solidFill>
          <a:ln w="12700">
            <a:solidFill>
              <a:schemeClr val="accent2">
                <a:lumMod val="75000"/>
              </a:schemeClr>
            </a:solidFill>
          </a:ln>
          <a:effectLst/>
        </p:spPr>
        <p:txBody>
          <a:bodyPr vert="eaVert"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b="1" spc="3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予防・健康づくり</a:t>
            </a:r>
            <a:endParaRPr lang="ja-JP" altLang="en-US" sz="1200" b="1" spc="3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タイトル 1"/>
          <p:cNvSpPr txBox="1">
            <a:spLocks/>
          </p:cNvSpPr>
          <p:nvPr/>
        </p:nvSpPr>
        <p:spPr>
          <a:xfrm>
            <a:off x="755576" y="1268760"/>
            <a:ext cx="7632849"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spc="300" dirty="0">
                <a:latin typeface="メイリオ" panose="020B0604030504040204" pitchFamily="50" charset="-128"/>
                <a:ea typeface="メイリオ" panose="020B0604030504040204" pitchFamily="50" charset="-128"/>
                <a:cs typeface="メイリオ" panose="020B0604030504040204" pitchFamily="50" charset="-128"/>
              </a:rPr>
              <a:t>国内初の「温泉療養保健制度」の実証実験の成果を全国の先進的モデルとして拡充し、雇用創出も視野に入れた事業化を図る</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u="sng" spc="300" dirty="0">
                <a:latin typeface="メイリオ" panose="020B0604030504040204" pitchFamily="50" charset="-128"/>
                <a:ea typeface="メイリオ" panose="020B0604030504040204" pitchFamily="50" charset="-128"/>
                <a:cs typeface="メイリオ" panose="020B0604030504040204" pitchFamily="50" charset="-128"/>
              </a:rPr>
              <a:t>交付金要望額</a:t>
            </a:r>
            <a:r>
              <a:rPr lang="ja-JP" altLang="en-US" sz="1400" b="1" u="sng"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u="sng" spc="3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383,750</a:t>
            </a:r>
            <a:r>
              <a:rPr lang="ja-JP" altLang="en-US" sz="1400" b="1" u="sng" spc="3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千円</a:t>
            </a:r>
            <a:endParaRPr lang="ja-JP" altLang="en-US" sz="1400" b="1" u="sng" spc="3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タイトル 1"/>
          <p:cNvSpPr txBox="1">
            <a:spLocks/>
          </p:cNvSpPr>
          <p:nvPr/>
        </p:nvSpPr>
        <p:spPr>
          <a:xfrm>
            <a:off x="971600" y="2208794"/>
            <a:ext cx="432048" cy="1076190"/>
          </a:xfrm>
          <a:prstGeom prst="rect">
            <a:avLst/>
          </a:prstGeom>
          <a:solidFill>
            <a:srgbClr val="002060"/>
          </a:solidFill>
          <a:ln w="12700">
            <a:solidFill>
              <a:srgbClr val="002060"/>
            </a:solidFill>
          </a:ln>
          <a:effectLst/>
        </p:spPr>
        <p:txBody>
          <a:bodyPr vert="eaVert"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b="1" spc="3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観光振興</a:t>
            </a:r>
            <a:endParaRPr lang="ja-JP" altLang="en-US" sz="1200" b="1" spc="3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タイトル 1"/>
          <p:cNvSpPr txBox="1">
            <a:spLocks/>
          </p:cNvSpPr>
          <p:nvPr/>
        </p:nvSpPr>
        <p:spPr>
          <a:xfrm>
            <a:off x="1403648" y="2208794"/>
            <a:ext cx="7848872" cy="1076190"/>
          </a:xfrm>
          <a:prstGeom prst="rect">
            <a:avLst/>
          </a:prstGeom>
          <a:noFill/>
          <a:ln w="12700">
            <a:solidFill>
              <a:srgbClr val="002060"/>
            </a:solidFill>
          </a:ln>
          <a:effectLst/>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12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タイトル 1"/>
          <p:cNvSpPr txBox="1">
            <a:spLocks/>
          </p:cNvSpPr>
          <p:nvPr/>
        </p:nvSpPr>
        <p:spPr>
          <a:xfrm>
            <a:off x="1547664" y="2307261"/>
            <a:ext cx="4392488" cy="432048"/>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b="1"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u="sng" spc="300" dirty="0" smtClean="0">
                <a:latin typeface="メイリオ" panose="020B0604030504040204" pitchFamily="50" charset="-128"/>
                <a:ea typeface="メイリオ" panose="020B0604030504040204" pitchFamily="50" charset="-128"/>
                <a:cs typeface="メイリオ" panose="020B0604030504040204" pitchFamily="50" charset="-128"/>
              </a:rPr>
              <a:t>温泉</a:t>
            </a:r>
            <a:r>
              <a:rPr lang="ja-JP" altLang="en-US" sz="1200" b="1" u="sng" spc="300" dirty="0">
                <a:latin typeface="メイリオ" panose="020B0604030504040204" pitchFamily="50" charset="-128"/>
                <a:ea typeface="メイリオ" panose="020B0604030504040204" pitchFamily="50" charset="-128"/>
                <a:cs typeface="メイリオ" panose="020B0604030504040204" pitchFamily="50" charset="-128"/>
              </a:rPr>
              <a:t>療養保健制度活用による長期滞在の促進</a:t>
            </a:r>
          </a:p>
        </p:txBody>
      </p:sp>
      <p:sp>
        <p:nvSpPr>
          <p:cNvPr id="39" name="タイトル 1"/>
          <p:cNvSpPr txBox="1">
            <a:spLocks/>
          </p:cNvSpPr>
          <p:nvPr/>
        </p:nvSpPr>
        <p:spPr>
          <a:xfrm>
            <a:off x="1403648" y="3487897"/>
            <a:ext cx="7848872" cy="2461383"/>
          </a:xfrm>
          <a:prstGeom prst="rect">
            <a:avLst/>
          </a:prstGeom>
          <a:noFill/>
          <a:ln w="12700">
            <a:solidFill>
              <a:schemeClr val="accent2">
                <a:lumMod val="75000"/>
              </a:schemeClr>
            </a:solidFill>
          </a:ln>
          <a:effectLst/>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12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タイトル 1"/>
          <p:cNvSpPr txBox="1">
            <a:spLocks/>
          </p:cNvSpPr>
          <p:nvPr/>
        </p:nvSpPr>
        <p:spPr>
          <a:xfrm>
            <a:off x="1547664" y="2636912"/>
            <a:ext cx="4392488" cy="432048"/>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b="1"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u="sng" spc="300" dirty="0" smtClean="0">
                <a:latin typeface="メイリオ" panose="020B0604030504040204" pitchFamily="50" charset="-128"/>
                <a:ea typeface="メイリオ" panose="020B0604030504040204" pitchFamily="50" charset="-128"/>
                <a:cs typeface="メイリオ" panose="020B0604030504040204" pitchFamily="50" charset="-128"/>
              </a:rPr>
              <a:t>長期滞在を誘発する環境整備＆プロモーション</a:t>
            </a:r>
            <a:endParaRPr lang="ja-JP" altLang="en-US" sz="1200" b="1" u="sng" spc="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タイトル 1"/>
          <p:cNvSpPr txBox="1">
            <a:spLocks/>
          </p:cNvSpPr>
          <p:nvPr/>
        </p:nvSpPr>
        <p:spPr>
          <a:xfrm>
            <a:off x="1691680" y="2924944"/>
            <a:ext cx="5040560" cy="360040"/>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000" spc="300" dirty="0" smtClean="0">
                <a:latin typeface="メイリオ" panose="020B0604030504040204" pitchFamily="50" charset="-128"/>
                <a:ea typeface="メイリオ" panose="020B0604030504040204" pitchFamily="50" charset="-128"/>
                <a:cs typeface="メイリオ" panose="020B0604030504040204" pitchFamily="50" charset="-128"/>
              </a:rPr>
              <a:t>（岡城、城下町、久住観光登山、長湯ダム・ウェイクボード他）</a:t>
            </a:r>
            <a:endParaRPr lang="ja-JP" altLang="en-US" sz="1000" u="sng" spc="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タイトル 1"/>
          <p:cNvSpPr txBox="1">
            <a:spLocks/>
          </p:cNvSpPr>
          <p:nvPr/>
        </p:nvSpPr>
        <p:spPr>
          <a:xfrm>
            <a:off x="6084168" y="2307261"/>
            <a:ext cx="2843808" cy="432048"/>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12,600</a:t>
            </a:r>
            <a:r>
              <a:rPr lang="ja-JP" altLang="en-US" sz="12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千円</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1,500</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泊</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×1,400</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5" name="タイトル 1"/>
          <p:cNvSpPr txBox="1">
            <a:spLocks/>
          </p:cNvSpPr>
          <p:nvPr/>
        </p:nvSpPr>
        <p:spPr>
          <a:xfrm>
            <a:off x="6084168" y="2636912"/>
            <a:ext cx="1224136" cy="432048"/>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15,400</a:t>
            </a:r>
            <a:r>
              <a:rPr lang="ja-JP" altLang="en-US" sz="1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千円</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タイトル 1"/>
          <p:cNvSpPr txBox="1">
            <a:spLocks/>
          </p:cNvSpPr>
          <p:nvPr/>
        </p:nvSpPr>
        <p:spPr>
          <a:xfrm>
            <a:off x="1547664" y="3824998"/>
            <a:ext cx="5148572" cy="864096"/>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b="1"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u="sng" spc="300" dirty="0">
                <a:latin typeface="メイリオ" panose="020B0604030504040204" pitchFamily="50" charset="-128"/>
                <a:ea typeface="メイリオ" panose="020B0604030504040204" pitchFamily="50" charset="-128"/>
                <a:cs typeface="メイリオ" panose="020B0604030504040204" pitchFamily="50" charset="-128"/>
              </a:rPr>
              <a:t>温泉</a:t>
            </a:r>
            <a:r>
              <a:rPr lang="ja-JP" altLang="en-US" sz="1200" b="1" u="sng" spc="300" dirty="0" smtClean="0">
                <a:latin typeface="メイリオ" panose="020B0604030504040204" pitchFamily="50" charset="-128"/>
                <a:ea typeface="メイリオ" panose="020B0604030504040204" pitchFamily="50" charset="-128"/>
                <a:cs typeface="メイリオ" panose="020B0604030504040204" pitchFamily="50" charset="-128"/>
              </a:rPr>
              <a:t>利用型健康増進施設整備</a:t>
            </a:r>
            <a:endParaRPr lang="en-US" altLang="ja-JP" sz="1200" b="1" u="sng"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b="1" spc="3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spc="3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spc="3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spc="300" dirty="0" smtClean="0">
                <a:latin typeface="メイリオ" panose="020B0604030504040204" pitchFamily="50" charset="-128"/>
                <a:ea typeface="メイリオ" panose="020B0604030504040204" pitchFamily="50" charset="-128"/>
                <a:cs typeface="メイリオ" panose="020B0604030504040204" pitchFamily="50" charset="-128"/>
              </a:rPr>
              <a:t>ミニクアハウス構想</a:t>
            </a:r>
            <a:r>
              <a:rPr lang="en-US" altLang="ja-JP" sz="1200" b="1"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spc="300" dirty="0" smtClean="0">
                <a:latin typeface="メイリオ" panose="020B0604030504040204" pitchFamily="50" charset="-128"/>
                <a:ea typeface="メイリオ" panose="020B0604030504040204" pitchFamily="50" charset="-128"/>
                <a:cs typeface="メイリオ" panose="020B0604030504040204" pitchFamily="50" charset="-128"/>
              </a:rPr>
              <a:t>（国民宿舎「直入荘」）</a:t>
            </a:r>
            <a:endParaRPr lang="en-US" altLang="ja-JP" sz="105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b="1" spc="3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spc="300" dirty="0" smtClean="0">
                <a:latin typeface="メイリオ" panose="020B0604030504040204" pitchFamily="50" charset="-128"/>
                <a:ea typeface="メイリオ" panose="020B0604030504040204" pitchFamily="50" charset="-128"/>
                <a:cs typeface="メイリオ" panose="020B0604030504040204" pitchFamily="50" charset="-128"/>
              </a:rPr>
              <a:t>　　└ </a:t>
            </a:r>
            <a:r>
              <a:rPr lang="en-US" altLang="ja-JP" sz="1200" b="1"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spc="300" dirty="0" smtClean="0">
                <a:latin typeface="メイリオ" panose="020B0604030504040204" pitchFamily="50" charset="-128"/>
                <a:ea typeface="メイリオ" panose="020B0604030504040204" pitchFamily="50" charset="-128"/>
                <a:cs typeface="メイリオ" panose="020B0604030504040204" pitchFamily="50" charset="-128"/>
              </a:rPr>
              <a:t>温泉療法医による治療研究所併設</a:t>
            </a:r>
            <a:endParaRPr lang="ja-JP" altLang="en-US" sz="1200" b="1" spc="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タイトル 1"/>
          <p:cNvSpPr txBox="1">
            <a:spLocks/>
          </p:cNvSpPr>
          <p:nvPr/>
        </p:nvSpPr>
        <p:spPr>
          <a:xfrm>
            <a:off x="6012160" y="3824998"/>
            <a:ext cx="1368152" cy="432048"/>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2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300,000</a:t>
            </a:r>
            <a:r>
              <a:rPr lang="ja-JP" altLang="en-US" sz="1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千円</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タイトル 1"/>
          <p:cNvSpPr txBox="1">
            <a:spLocks/>
          </p:cNvSpPr>
          <p:nvPr/>
        </p:nvSpPr>
        <p:spPr>
          <a:xfrm>
            <a:off x="1475656" y="3559905"/>
            <a:ext cx="1512168" cy="288032"/>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100" spc="300" dirty="0" smtClean="0">
                <a:latin typeface="メイリオ" panose="020B0604030504040204" pitchFamily="50" charset="-128"/>
                <a:ea typeface="メイリオ" panose="020B0604030504040204" pitchFamily="50" charset="-128"/>
                <a:cs typeface="メイリオ" panose="020B0604030504040204" pitchFamily="50" charset="-128"/>
              </a:rPr>
              <a:t>［ハード］</a:t>
            </a:r>
            <a:endParaRPr lang="ja-JP" altLang="en-US" sz="1100" spc="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タイトル 1"/>
          <p:cNvSpPr txBox="1">
            <a:spLocks/>
          </p:cNvSpPr>
          <p:nvPr/>
        </p:nvSpPr>
        <p:spPr>
          <a:xfrm>
            <a:off x="1475656" y="4673180"/>
            <a:ext cx="1512168" cy="288032"/>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100" spc="300" dirty="0" smtClean="0">
                <a:latin typeface="メイリオ" panose="020B0604030504040204" pitchFamily="50" charset="-128"/>
                <a:ea typeface="メイリオ" panose="020B0604030504040204" pitchFamily="50" charset="-128"/>
                <a:cs typeface="メイリオ" panose="020B0604030504040204" pitchFamily="50" charset="-128"/>
              </a:rPr>
              <a:t>［ソフト］</a:t>
            </a:r>
            <a:endParaRPr lang="ja-JP" altLang="en-US" sz="1100" spc="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タイトル 1"/>
          <p:cNvSpPr txBox="1">
            <a:spLocks/>
          </p:cNvSpPr>
          <p:nvPr/>
        </p:nvSpPr>
        <p:spPr>
          <a:xfrm>
            <a:off x="1547664" y="4928057"/>
            <a:ext cx="5148572" cy="432048"/>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b="1"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u="sng" spc="300" dirty="0" smtClean="0">
                <a:latin typeface="メイリオ" panose="020B0604030504040204" pitchFamily="50" charset="-128"/>
                <a:ea typeface="メイリオ" panose="020B0604030504040204" pitchFamily="50" charset="-128"/>
                <a:cs typeface="メイリオ" panose="020B0604030504040204" pitchFamily="50" charset="-128"/>
              </a:rPr>
              <a:t>療養に資するプログラム開発とインストラクター養成</a:t>
            </a:r>
            <a:endParaRPr lang="ja-JP" altLang="en-US" sz="1200" b="1" u="sng" spc="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タイトル 1"/>
          <p:cNvSpPr txBox="1">
            <a:spLocks/>
          </p:cNvSpPr>
          <p:nvPr/>
        </p:nvSpPr>
        <p:spPr>
          <a:xfrm>
            <a:off x="1547664" y="5229200"/>
            <a:ext cx="5148572" cy="432048"/>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b="1"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u="sng" spc="300" dirty="0" smtClean="0">
                <a:latin typeface="メイリオ" panose="020B0604030504040204" pitchFamily="50" charset="-128"/>
                <a:ea typeface="メイリオ" panose="020B0604030504040204" pitchFamily="50" charset="-128"/>
                <a:cs typeface="メイリオ" panose="020B0604030504040204" pitchFamily="50" charset="-128"/>
              </a:rPr>
              <a:t>市民型温泉療養保健制度の導入</a:t>
            </a:r>
            <a:endParaRPr lang="ja-JP" altLang="en-US" sz="1200" b="1" u="sng" spc="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タイトル 1"/>
          <p:cNvSpPr txBox="1">
            <a:spLocks/>
          </p:cNvSpPr>
          <p:nvPr/>
        </p:nvSpPr>
        <p:spPr>
          <a:xfrm>
            <a:off x="1547664" y="5517232"/>
            <a:ext cx="5148572" cy="432048"/>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b="1"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u="sng" spc="300" dirty="0">
                <a:latin typeface="メイリオ" panose="020B0604030504040204" pitchFamily="50" charset="-128"/>
                <a:ea typeface="メイリオ" panose="020B0604030504040204" pitchFamily="50" charset="-128"/>
                <a:cs typeface="メイリオ" panose="020B0604030504040204" pitchFamily="50" charset="-128"/>
              </a:rPr>
              <a:t>産学官連携によるエビデンス</a:t>
            </a:r>
            <a:r>
              <a:rPr lang="ja-JP" altLang="en-US" sz="1200" b="1" u="sng" spc="300" dirty="0" smtClean="0">
                <a:latin typeface="メイリオ" panose="020B0604030504040204" pitchFamily="50" charset="-128"/>
                <a:ea typeface="メイリオ" panose="020B0604030504040204" pitchFamily="50" charset="-128"/>
                <a:cs typeface="メイリオ" panose="020B0604030504040204" pitchFamily="50" charset="-128"/>
              </a:rPr>
              <a:t>調査</a:t>
            </a:r>
            <a:r>
              <a:rPr lang="ja-JP" altLang="en-US" sz="1200" u="sng" spc="300" dirty="0" smtClean="0">
                <a:latin typeface="メイリオ" panose="020B0604030504040204" pitchFamily="50" charset="-128"/>
                <a:ea typeface="メイリオ" panose="020B0604030504040204" pitchFamily="50" charset="-128"/>
                <a:cs typeface="メイリオ" panose="020B0604030504040204" pitchFamily="50" charset="-128"/>
              </a:rPr>
              <a:t>（飲泉・温浴効果）</a:t>
            </a:r>
            <a:endParaRPr lang="ja-JP" altLang="en-US" sz="1200" u="sng" spc="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タイトル 1"/>
          <p:cNvSpPr txBox="1">
            <a:spLocks/>
          </p:cNvSpPr>
          <p:nvPr/>
        </p:nvSpPr>
        <p:spPr>
          <a:xfrm>
            <a:off x="6588224" y="4928057"/>
            <a:ext cx="2339752" cy="432048"/>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15,000</a:t>
            </a:r>
            <a:r>
              <a:rPr lang="ja-JP" altLang="en-US" sz="1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千円</a:t>
            </a:r>
            <a:r>
              <a:rPr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雇用創出</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タイトル 1"/>
          <p:cNvSpPr txBox="1">
            <a:spLocks/>
          </p:cNvSpPr>
          <p:nvPr/>
        </p:nvSpPr>
        <p:spPr>
          <a:xfrm>
            <a:off x="6588224" y="5229200"/>
            <a:ext cx="1368152" cy="432048"/>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2,750</a:t>
            </a:r>
            <a:r>
              <a:rPr lang="ja-JP" altLang="en-US" sz="1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千円</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タイトル 1"/>
          <p:cNvSpPr txBox="1">
            <a:spLocks/>
          </p:cNvSpPr>
          <p:nvPr/>
        </p:nvSpPr>
        <p:spPr>
          <a:xfrm>
            <a:off x="6588224" y="5517232"/>
            <a:ext cx="1368152" cy="432048"/>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38,000</a:t>
            </a:r>
            <a:r>
              <a:rPr lang="ja-JP" altLang="en-US" sz="12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千円</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7" name="図 56"/>
          <p:cNvPicPr>
            <a:picLocks noChangeAspect="1"/>
          </p:cNvPicPr>
          <p:nvPr/>
        </p:nvPicPr>
        <p:blipFill rotWithShape="1">
          <a:blip r:embed="rId2" cstate="print">
            <a:extLst>
              <a:ext uri="{28A0092B-C50C-407E-A947-70E740481C1C}">
                <a14:useLocalDpi xmlns:a14="http://schemas.microsoft.com/office/drawing/2010/main" val="0"/>
              </a:ext>
            </a:extLst>
          </a:blip>
          <a:srcRect l="24790" r="5299"/>
          <a:stretch/>
        </p:blipFill>
        <p:spPr>
          <a:xfrm>
            <a:off x="7380312" y="3717032"/>
            <a:ext cx="1472965" cy="1080120"/>
          </a:xfrm>
          <a:prstGeom prst="roundRect">
            <a:avLst>
              <a:gd name="adj" fmla="val 1997"/>
            </a:avLst>
          </a:prstGeom>
          <a:solidFill>
            <a:srgbClr val="FFFFFF">
              <a:shade val="85000"/>
            </a:srgbClr>
          </a:solidFill>
          <a:ln>
            <a:noFill/>
          </a:ln>
          <a:effectLst/>
        </p:spPr>
      </p:pic>
    </p:spTree>
    <p:extLst>
      <p:ext uri="{BB962C8B-B14F-4D97-AF65-F5344CB8AC3E}">
        <p14:creationId xmlns:p14="http://schemas.microsoft.com/office/powerpoint/2010/main" val="2693071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14</a:t>
            </a:fld>
            <a:endParaRPr lang="ja-JP" altLang="en-US"/>
          </a:p>
        </p:txBody>
      </p:sp>
      <p:sp>
        <p:nvSpPr>
          <p:cNvPr id="7" name="タイトル 1"/>
          <p:cNvSpPr txBox="1">
            <a:spLocks/>
          </p:cNvSpPr>
          <p:nvPr/>
        </p:nvSpPr>
        <p:spPr>
          <a:xfrm>
            <a:off x="755576" y="944724"/>
            <a:ext cx="8388424" cy="54006"/>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2000" spc="600" dirty="0">
              <a:solidFill>
                <a:srgbClr val="002060"/>
              </a:solidFill>
              <a:latin typeface="A-OTF リュウミン Pro B-KL" pitchFamily="18" charset="-128"/>
              <a:ea typeface="A-OTF リュウミン Pro B-KL" pitchFamily="18" charset="-128"/>
              <a:cs typeface="メイリオ" panose="020B0604030504040204" pitchFamily="50" charset="-128"/>
            </a:endParaRPr>
          </a:p>
        </p:txBody>
      </p:sp>
      <p:sp>
        <p:nvSpPr>
          <p:cNvPr id="8" name="サブタイトル 2"/>
          <p:cNvSpPr txBox="1">
            <a:spLocks/>
          </p:cNvSpPr>
          <p:nvPr/>
        </p:nvSpPr>
        <p:spPr>
          <a:xfrm>
            <a:off x="683568" y="476672"/>
            <a:ext cx="7704856" cy="504056"/>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16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竹田市版クアオルト構想</a:t>
            </a:r>
            <a:r>
              <a:rPr lang="en-US" altLang="ja-JP" sz="1400" spc="600" dirty="0" smtClean="0">
                <a:solidFill>
                  <a:schemeClr val="tx1"/>
                </a:solidFill>
                <a:latin typeface="A-OTF リュウミン Pro R-KL" pitchFamily="18" charset="-128"/>
                <a:ea typeface="A-OTF リュウミン Pro R-KL" pitchFamily="18" charset="-128"/>
                <a:cs typeface="メイリオ" panose="020B0604030504040204" pitchFamily="50" charset="-128"/>
              </a:rPr>
              <a:t>‐</a:t>
            </a:r>
            <a:r>
              <a:rPr lang="ja-JP" altLang="en-US" sz="1400" spc="600" dirty="0" smtClean="0">
                <a:solidFill>
                  <a:schemeClr val="tx1"/>
                </a:solidFill>
                <a:latin typeface="A-OTF リュウミン Pro R-KL" pitchFamily="18" charset="-128"/>
                <a:ea typeface="A-OTF リュウミン Pro R-KL" pitchFamily="18" charset="-128"/>
                <a:cs typeface="メイリオ" panose="020B0604030504040204" pitchFamily="50" charset="-128"/>
              </a:rPr>
              <a:t>施設連携による温泉利用型健康増進</a:t>
            </a:r>
            <a:endParaRPr lang="ja-JP" altLang="en-US" sz="1400" spc="600" dirty="0">
              <a:solidFill>
                <a:schemeClr val="tx1"/>
              </a:solidFill>
              <a:latin typeface="A-OTF リュウミン Pro R-KL" pitchFamily="18" charset="-128"/>
              <a:ea typeface="A-OTF リュウミン Pro R-KL" pitchFamily="18" charset="-128"/>
              <a:cs typeface="メイリオ" panose="020B0604030504040204" pitchFamily="50"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4025" t="8245" r="5585" b="4598"/>
          <a:stretch/>
        </p:blipFill>
        <p:spPr>
          <a:xfrm>
            <a:off x="977823" y="1160748"/>
            <a:ext cx="7338593" cy="5004556"/>
          </a:xfrm>
          <a:prstGeom prst="rect">
            <a:avLst/>
          </a:prstGeom>
        </p:spPr>
      </p:pic>
    </p:spTree>
    <p:extLst>
      <p:ext uri="{BB962C8B-B14F-4D97-AF65-F5344CB8AC3E}">
        <p14:creationId xmlns:p14="http://schemas.microsoft.com/office/powerpoint/2010/main" val="4241061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2</a:t>
            </a:fld>
            <a:endParaRPr lang="ja-JP" altLang="en-US"/>
          </a:p>
        </p:txBody>
      </p:sp>
      <p:sp>
        <p:nvSpPr>
          <p:cNvPr id="7" name="タイトル 1"/>
          <p:cNvSpPr txBox="1">
            <a:spLocks/>
          </p:cNvSpPr>
          <p:nvPr/>
        </p:nvSpPr>
        <p:spPr>
          <a:xfrm>
            <a:off x="755576" y="944724"/>
            <a:ext cx="8388424" cy="54006"/>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2000" spc="600" dirty="0">
              <a:solidFill>
                <a:srgbClr val="002060"/>
              </a:solidFill>
              <a:latin typeface="A-OTF リュウミン Pro B-KL" pitchFamily="18" charset="-128"/>
              <a:ea typeface="A-OTF リュウミン Pro B-KL" pitchFamily="18" charset="-128"/>
              <a:cs typeface="メイリオ" panose="020B0604030504040204" pitchFamily="50" charset="-128"/>
            </a:endParaRPr>
          </a:p>
        </p:txBody>
      </p:sp>
      <p:sp>
        <p:nvSpPr>
          <p:cNvPr id="8" name="サブタイトル 2"/>
          <p:cNvSpPr txBox="1">
            <a:spLocks/>
          </p:cNvSpPr>
          <p:nvPr/>
        </p:nvSpPr>
        <p:spPr>
          <a:xfrm>
            <a:off x="683568" y="476672"/>
            <a:ext cx="5110066" cy="504056"/>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20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大分県竹田市の概要</a:t>
            </a:r>
            <a:endParaRPr lang="ja-JP" altLang="en-US" sz="2000" b="1" spc="600" dirty="0">
              <a:solidFill>
                <a:schemeClr val="tx1"/>
              </a:solidFill>
              <a:latin typeface="A-OTF リュウミン Pro B-KL" pitchFamily="18" charset="-128"/>
              <a:ea typeface="A-OTF リュウミン Pro B-KL" pitchFamily="18" charset="-128"/>
              <a:cs typeface="メイリオ" panose="020B0604030504040204" pitchFamily="50" charset="-128"/>
            </a:endParaRPr>
          </a:p>
        </p:txBody>
      </p:sp>
      <p:sp>
        <p:nvSpPr>
          <p:cNvPr id="9" name="タイトル 1"/>
          <p:cNvSpPr txBox="1">
            <a:spLocks/>
          </p:cNvSpPr>
          <p:nvPr/>
        </p:nvSpPr>
        <p:spPr>
          <a:xfrm>
            <a:off x="755576" y="1340768"/>
            <a:ext cx="8064896" cy="216024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spc="3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spc="300" dirty="0" smtClean="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400" spc="3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spc="3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spc="3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spc="3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spc="300" dirty="0" smtClean="0">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400" spc="300" dirty="0">
                <a:latin typeface="メイリオ" panose="020B0604030504040204" pitchFamily="50" charset="-128"/>
                <a:ea typeface="メイリオ" panose="020B0604030504040204" pitchFamily="50" charset="-128"/>
                <a:cs typeface="メイリオ" panose="020B0604030504040204" pitchFamily="50" charset="-128"/>
              </a:rPr>
              <a:t>に竹田市、荻町、久住町、直入町</a:t>
            </a:r>
            <a:r>
              <a:rPr lang="ja-JP" altLang="en-US" sz="1400" spc="3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400" spc="3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spc="300" dirty="0" smtClean="0">
                <a:latin typeface="メイリオ" panose="020B0604030504040204" pitchFamily="50" charset="-128"/>
                <a:ea typeface="メイリオ" panose="020B0604030504040204" pitchFamily="50" charset="-128"/>
                <a:cs typeface="メイリオ" panose="020B0604030504040204" pitchFamily="50" charset="-128"/>
              </a:rPr>
              <a:t>市</a:t>
            </a:r>
            <a:r>
              <a:rPr lang="en-US" altLang="ja-JP" sz="1400" spc="3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spc="300" dirty="0" smtClean="0">
                <a:latin typeface="メイリオ" panose="020B0604030504040204" pitchFamily="50" charset="-128"/>
                <a:ea typeface="メイリオ" panose="020B0604030504040204" pitchFamily="50" charset="-128"/>
                <a:cs typeface="メイリオ" panose="020B0604030504040204" pitchFamily="50" charset="-128"/>
              </a:rPr>
              <a:t>町</a:t>
            </a:r>
            <a:r>
              <a:rPr lang="ja-JP" altLang="en-US" sz="1400" spc="300" dirty="0">
                <a:latin typeface="メイリオ" panose="020B0604030504040204" pitchFamily="50" charset="-128"/>
                <a:ea typeface="メイリオ" panose="020B0604030504040204" pitchFamily="50" charset="-128"/>
                <a:cs typeface="メイリオ" panose="020B0604030504040204" pitchFamily="50" charset="-128"/>
              </a:rPr>
              <a:t>が合併して新「竹田市」となる</a:t>
            </a:r>
            <a:r>
              <a:rPr lang="ja-JP" altLang="en-US" sz="1400" spc="3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400" spc="300" dirty="0">
                <a:latin typeface="メイリオ" panose="020B0604030504040204" pitchFamily="50" charset="-128"/>
                <a:ea typeface="メイリオ" panose="020B0604030504040204" pitchFamily="50" charset="-128"/>
                <a:cs typeface="メイリオ" panose="020B0604030504040204" pitchFamily="50" charset="-128"/>
              </a:rPr>
              <a:t>竹田市は大分県の南西部に位置している</a:t>
            </a:r>
            <a:r>
              <a:rPr lang="ja-JP" altLang="en-US" sz="1400" spc="300" dirty="0" smtClean="0">
                <a:latin typeface="メイリオ" panose="020B0604030504040204" pitchFamily="50" charset="-128"/>
                <a:ea typeface="メイリオ" panose="020B0604030504040204" pitchFamily="50" charset="-128"/>
                <a:cs typeface="メイリオ" panose="020B0604030504040204" pitchFamily="50" charset="-128"/>
              </a:rPr>
              <a:t>。周囲</a:t>
            </a:r>
            <a:r>
              <a:rPr lang="ja-JP" altLang="en-US" sz="1400" spc="300" dirty="0">
                <a:latin typeface="メイリオ" panose="020B0604030504040204" pitchFamily="50" charset="-128"/>
                <a:ea typeface="メイリオ" panose="020B0604030504040204" pitchFamily="50" charset="-128"/>
                <a:cs typeface="メイリオ" panose="020B0604030504040204" pitchFamily="50" charset="-128"/>
              </a:rPr>
              <a:t>をくじゅう連山、阿蘇外輪山に囲まれ</a:t>
            </a:r>
            <a:r>
              <a:rPr lang="ja-JP" altLang="en-US" sz="1400" spc="300" dirty="0" smtClean="0">
                <a:latin typeface="メイリオ" panose="020B0604030504040204" pitchFamily="50" charset="-128"/>
                <a:ea typeface="メイリオ" panose="020B0604030504040204" pitchFamily="50" charset="-128"/>
                <a:cs typeface="メイリオ" panose="020B0604030504040204" pitchFamily="50" charset="-128"/>
              </a:rPr>
              <a:t>、一日</a:t>
            </a:r>
            <a:r>
              <a:rPr lang="ja-JP" altLang="en-US" sz="1400" spc="300" dirty="0">
                <a:latin typeface="メイリオ" panose="020B0604030504040204" pitchFamily="50" charset="-128"/>
                <a:ea typeface="メイリオ" panose="020B0604030504040204" pitchFamily="50" charset="-128"/>
                <a:cs typeface="メイリオ" panose="020B0604030504040204" pitchFamily="50" charset="-128"/>
              </a:rPr>
              <a:t>に数万トンの水が湧き出している。</a:t>
            </a:r>
            <a:endParaRPr lang="en-US" altLang="ja-JP" sz="1400" spc="3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400" spc="300" dirty="0">
                <a:latin typeface="メイリオ" panose="020B0604030504040204" pitchFamily="50" charset="-128"/>
                <a:ea typeface="メイリオ" panose="020B0604030504040204" pitchFamily="50" charset="-128"/>
                <a:cs typeface="メイリオ" panose="020B0604030504040204" pitchFamily="50" charset="-128"/>
              </a:rPr>
              <a:t>歴史的に奥豊後の中心地として栄え</a:t>
            </a:r>
            <a:r>
              <a:rPr lang="ja-JP" altLang="en-US" sz="1400" spc="300" dirty="0" smtClean="0">
                <a:latin typeface="メイリオ" panose="020B0604030504040204" pitchFamily="50" charset="-128"/>
                <a:ea typeface="メイリオ" panose="020B0604030504040204" pitchFamily="50" charset="-128"/>
                <a:cs typeface="メイリオ" panose="020B0604030504040204" pitchFamily="50" charset="-128"/>
              </a:rPr>
              <a:t>、政治、経済、文化、交通の要衝として発展、その時代を物語る岡城跡や武家屋敷等が、今も残っている。</a:t>
            </a:r>
            <a:endParaRPr lang="ja-JP" altLang="en-US" sz="1400" spc="3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Picture 4" descr="P6 地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3501008"/>
            <a:ext cx="3195723"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タイトル 1"/>
          <p:cNvSpPr txBox="1">
            <a:spLocks/>
          </p:cNvSpPr>
          <p:nvPr/>
        </p:nvSpPr>
        <p:spPr>
          <a:xfrm>
            <a:off x="755576" y="3717032"/>
            <a:ext cx="4726496" cy="144016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200000"/>
              </a:lnSpc>
            </a:pPr>
            <a:r>
              <a:rPr lang="ja-JP" altLang="en-US" sz="1400"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spc="300" dirty="0">
                <a:latin typeface="メイリオ" panose="020B0604030504040204" pitchFamily="50" charset="-128"/>
                <a:ea typeface="メイリオ" panose="020B0604030504040204" pitchFamily="50" charset="-128"/>
                <a:cs typeface="メイリオ" panose="020B0604030504040204" pitchFamily="50" charset="-128"/>
              </a:rPr>
              <a:t>人口：</a:t>
            </a:r>
            <a:r>
              <a:rPr lang="en-US" altLang="ja-JP" sz="1400" spc="300" dirty="0">
                <a:latin typeface="メイリオ" panose="020B0604030504040204" pitchFamily="50" charset="-128"/>
                <a:ea typeface="メイリオ" panose="020B0604030504040204" pitchFamily="50" charset="-128"/>
                <a:cs typeface="メイリオ" panose="020B0604030504040204" pitchFamily="50" charset="-128"/>
              </a:rPr>
              <a:t>23,515</a:t>
            </a:r>
            <a:r>
              <a:rPr lang="ja-JP" altLang="en-US" sz="1400" spc="300" dirty="0" smtClean="0">
                <a:latin typeface="メイリオ" panose="020B0604030504040204" pitchFamily="50" charset="-128"/>
                <a:ea typeface="メイリオ" panose="020B0604030504040204" pitchFamily="50" charset="-128"/>
                <a:cs typeface="メイリオ" panose="020B0604030504040204" pitchFamily="50" charset="-128"/>
              </a:rPr>
              <a:t>人</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zh-TW" sz="1200" spc="300" dirty="0">
                <a:latin typeface="メイリオ" panose="020B0604030504040204" pitchFamily="50" charset="-128"/>
                <a:ea typeface="メイリオ" panose="020B0604030504040204" pitchFamily="50" charset="-128"/>
                <a:cs typeface="メイリオ" panose="020B0604030504040204" pitchFamily="50" charset="-128"/>
              </a:rPr>
              <a:t>27</a:t>
            </a:r>
            <a:r>
              <a:rPr lang="zh-TW" altLang="en-US" sz="1200" spc="3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200" spc="300" dirty="0">
                <a:latin typeface="メイリオ" panose="020B0604030504040204" pitchFamily="50" charset="-128"/>
                <a:ea typeface="メイリオ" panose="020B0604030504040204" pitchFamily="50" charset="-128"/>
                <a:cs typeface="メイリオ" panose="020B0604030504040204" pitchFamily="50" charset="-128"/>
              </a:rPr>
              <a:t>5</a:t>
            </a:r>
            <a:r>
              <a:rPr lang="zh-TW" altLang="en-US" sz="1200" spc="300" dirty="0">
                <a:latin typeface="メイリオ" panose="020B0604030504040204" pitchFamily="50" charset="-128"/>
                <a:ea typeface="メイリオ" panose="020B0604030504040204" pitchFamily="50" charset="-128"/>
                <a:cs typeface="メイリオ" panose="020B0604030504040204" pitchFamily="50" charset="-128"/>
              </a:rPr>
              <a:t>月末</a:t>
            </a:r>
            <a:r>
              <a:rPr lang="zh-TW"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現在</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spc="3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200000"/>
              </a:lnSpc>
            </a:pPr>
            <a:r>
              <a:rPr lang="ja-JP" altLang="en-US" sz="1400"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spc="300" dirty="0">
                <a:latin typeface="メイリオ" panose="020B0604030504040204" pitchFamily="50" charset="-128"/>
                <a:ea typeface="メイリオ" panose="020B0604030504040204" pitchFamily="50" charset="-128"/>
                <a:cs typeface="メイリオ" panose="020B0604030504040204" pitchFamily="50" charset="-128"/>
              </a:rPr>
              <a:t>高齢化率：</a:t>
            </a:r>
            <a:r>
              <a:rPr lang="en-US" altLang="ja-JP" sz="1400" spc="300" dirty="0">
                <a:latin typeface="メイリオ" panose="020B0604030504040204" pitchFamily="50" charset="-128"/>
                <a:ea typeface="メイリオ" panose="020B0604030504040204" pitchFamily="50" charset="-128"/>
                <a:cs typeface="メイリオ" panose="020B0604030504040204" pitchFamily="50" charset="-128"/>
              </a:rPr>
              <a:t>42.8</a:t>
            </a:r>
            <a:r>
              <a:rPr lang="ja-JP" altLang="en-US" sz="1400"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spc="3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zh-TW" sz="1200" spc="300" dirty="0">
                <a:latin typeface="メイリオ" panose="020B0604030504040204" pitchFamily="50" charset="-128"/>
                <a:ea typeface="メイリオ" panose="020B0604030504040204" pitchFamily="50" charset="-128"/>
                <a:cs typeface="メイリオ" panose="020B0604030504040204" pitchFamily="50" charset="-128"/>
              </a:rPr>
              <a:t>27</a:t>
            </a:r>
            <a:r>
              <a:rPr lang="zh-TW" altLang="en-US" sz="1200" spc="3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200" spc="300" dirty="0">
                <a:latin typeface="メイリオ" panose="020B0604030504040204" pitchFamily="50" charset="-128"/>
                <a:ea typeface="メイリオ" panose="020B0604030504040204" pitchFamily="50" charset="-128"/>
                <a:cs typeface="メイリオ" panose="020B0604030504040204" pitchFamily="50" charset="-128"/>
              </a:rPr>
              <a:t>5</a:t>
            </a:r>
            <a:r>
              <a:rPr lang="zh-TW" altLang="en-US" sz="1200" spc="300" dirty="0">
                <a:latin typeface="メイリオ" panose="020B0604030504040204" pitchFamily="50" charset="-128"/>
                <a:ea typeface="メイリオ" panose="020B0604030504040204" pitchFamily="50" charset="-128"/>
                <a:cs typeface="メイリオ" panose="020B0604030504040204" pitchFamily="50" charset="-128"/>
              </a:rPr>
              <a:t>月末現在</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200000"/>
              </a:lnSpc>
            </a:pPr>
            <a:r>
              <a:rPr lang="zh-TW" altLang="en-US" sz="1400" spc="300" dirty="0">
                <a:latin typeface="メイリオ" panose="020B0604030504040204" pitchFamily="50" charset="-128"/>
                <a:ea typeface="メイリオ" panose="020B0604030504040204" pitchFamily="50" charset="-128"/>
                <a:cs typeface="メイリオ" panose="020B0604030504040204" pitchFamily="50" charset="-128"/>
              </a:rPr>
              <a:t>■面積</a:t>
            </a:r>
            <a:r>
              <a:rPr lang="zh-TW" altLang="en-US" sz="1400"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spc="300" dirty="0" smtClean="0">
                <a:latin typeface="メイリオ" panose="020B0604030504040204" pitchFamily="50" charset="-128"/>
                <a:ea typeface="メイリオ" panose="020B0604030504040204" pitchFamily="50" charset="-128"/>
                <a:cs typeface="メイリオ" panose="020B0604030504040204" pitchFamily="50" charset="-128"/>
              </a:rPr>
              <a:t>477.59k㎡</a:t>
            </a:r>
          </a:p>
        </p:txBody>
      </p:sp>
    </p:spTree>
    <p:extLst>
      <p:ext uri="{BB962C8B-B14F-4D97-AF65-F5344CB8AC3E}">
        <p14:creationId xmlns:p14="http://schemas.microsoft.com/office/powerpoint/2010/main" val="1791941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3</a:t>
            </a:fld>
            <a:endParaRPr lang="ja-JP" altLang="en-US"/>
          </a:p>
        </p:txBody>
      </p:sp>
      <p:sp>
        <p:nvSpPr>
          <p:cNvPr id="7" name="タイトル 1"/>
          <p:cNvSpPr txBox="1">
            <a:spLocks/>
          </p:cNvSpPr>
          <p:nvPr/>
        </p:nvSpPr>
        <p:spPr>
          <a:xfrm>
            <a:off x="755576" y="944724"/>
            <a:ext cx="8388424" cy="54006"/>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2000" spc="600" dirty="0">
              <a:solidFill>
                <a:srgbClr val="002060"/>
              </a:solidFill>
              <a:latin typeface="A-OTF リュウミン Pro B-KL" pitchFamily="18" charset="-128"/>
              <a:ea typeface="A-OTF リュウミン Pro B-KL" pitchFamily="18" charset="-128"/>
              <a:cs typeface="メイリオ" panose="020B0604030504040204" pitchFamily="50" charset="-128"/>
            </a:endParaRPr>
          </a:p>
        </p:txBody>
      </p:sp>
      <p:sp>
        <p:nvSpPr>
          <p:cNvPr id="8" name="サブタイトル 2"/>
          <p:cNvSpPr txBox="1">
            <a:spLocks/>
          </p:cNvSpPr>
          <p:nvPr/>
        </p:nvSpPr>
        <p:spPr>
          <a:xfrm>
            <a:off x="683568" y="476672"/>
            <a:ext cx="5110066" cy="504056"/>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20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竹田市の</a:t>
            </a:r>
            <a:r>
              <a:rPr lang="ja-JP" altLang="en-US" sz="2000" b="1" spc="600" dirty="0">
                <a:solidFill>
                  <a:schemeClr val="tx1"/>
                </a:solidFill>
                <a:latin typeface="A-OTF リュウミン Pro B-KL" pitchFamily="18" charset="-128"/>
                <a:ea typeface="A-OTF リュウミン Pro B-KL" pitchFamily="18" charset="-128"/>
                <a:cs typeface="メイリオ" panose="020B0604030504040204" pitchFamily="50" charset="-128"/>
              </a:rPr>
              <a:t>政策理念</a:t>
            </a:r>
          </a:p>
        </p:txBody>
      </p:sp>
      <p:sp>
        <p:nvSpPr>
          <p:cNvPr id="32" name="角丸四角形 31"/>
          <p:cNvSpPr/>
          <p:nvPr/>
        </p:nvSpPr>
        <p:spPr>
          <a:xfrm>
            <a:off x="899592" y="1412776"/>
            <a:ext cx="1887707" cy="576064"/>
          </a:xfrm>
          <a:prstGeom prst="roundRect">
            <a:avLst>
              <a:gd name="adj" fmla="val 9341"/>
            </a:avLst>
          </a:prstGeom>
          <a:noFill/>
          <a:ln w="127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spc="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国の再生</a:t>
            </a:r>
            <a:endParaRPr kumimoji="1" lang="ja-JP" altLang="en-US" sz="1400"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角丸四角形 32"/>
          <p:cNvSpPr/>
          <p:nvPr/>
        </p:nvSpPr>
        <p:spPr>
          <a:xfrm>
            <a:off x="3446444" y="1412776"/>
            <a:ext cx="3744416" cy="576064"/>
          </a:xfrm>
          <a:prstGeom prst="roundRect">
            <a:avLst>
              <a:gd name="adj" fmla="val 9341"/>
            </a:avLst>
          </a:prstGeom>
          <a:noFill/>
          <a:ln w="3810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6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基礎自治体の自立</a:t>
            </a:r>
            <a:endParaRPr kumimoji="1" lang="ja-JP" altLang="en-US" sz="16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4" name="直線矢印コネクタ 33"/>
          <p:cNvCxnSpPr>
            <a:stCxn id="32" idx="3"/>
            <a:endCxn id="33" idx="1"/>
          </p:cNvCxnSpPr>
          <p:nvPr/>
        </p:nvCxnSpPr>
        <p:spPr>
          <a:xfrm>
            <a:off x="2787299" y="1700808"/>
            <a:ext cx="659145" cy="0"/>
          </a:xfrm>
          <a:prstGeom prst="straightConnector1">
            <a:avLst/>
          </a:prstGeom>
          <a:ln w="12700">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タイトル 1"/>
          <p:cNvSpPr txBox="1">
            <a:spLocks/>
          </p:cNvSpPr>
          <p:nvPr/>
        </p:nvSpPr>
        <p:spPr>
          <a:xfrm>
            <a:off x="1774761" y="2708920"/>
            <a:ext cx="1167627" cy="576064"/>
          </a:xfrm>
          <a:prstGeom prst="rect">
            <a:avLst/>
          </a:prstGeom>
          <a:solidFill>
            <a:schemeClr val="accent3">
              <a:lumMod val="40000"/>
              <a:lumOff val="60000"/>
            </a:schemeClr>
          </a:solidFill>
          <a:ln w="12700">
            <a:solidFill>
              <a:schemeClr val="accent3">
                <a:lumMod val="40000"/>
                <a:lumOff val="60000"/>
              </a:schemeClr>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600" b="1" spc="300" dirty="0" smtClean="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地域力</a:t>
            </a:r>
            <a:endParaRPr lang="ja-JP" altLang="en-US" sz="1600" b="1" spc="30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タイトル 1"/>
          <p:cNvSpPr txBox="1">
            <a:spLocks/>
          </p:cNvSpPr>
          <p:nvPr/>
        </p:nvSpPr>
        <p:spPr>
          <a:xfrm>
            <a:off x="2942388" y="2708920"/>
            <a:ext cx="5033664" cy="576064"/>
          </a:xfrm>
          <a:prstGeom prst="rect">
            <a:avLst/>
          </a:prstGeom>
          <a:noFill/>
          <a:ln w="12700">
            <a:solidFill>
              <a:schemeClr val="accent3">
                <a:lumMod val="40000"/>
                <a:lumOff val="60000"/>
              </a:schemeClr>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600" spc="30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歴史文化</a:t>
            </a:r>
            <a:r>
              <a:rPr lang="ja-JP" altLang="en-US" sz="1600" spc="300" dirty="0" smtClean="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と地域資源</a:t>
            </a:r>
            <a:endParaRPr lang="ja-JP" altLang="en-US" sz="1600" spc="30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3" name="直線矢印コネクタ 42"/>
          <p:cNvCxnSpPr/>
          <p:nvPr/>
        </p:nvCxnSpPr>
        <p:spPr>
          <a:xfrm>
            <a:off x="5257716" y="1988840"/>
            <a:ext cx="0" cy="367005"/>
          </a:xfrm>
          <a:prstGeom prst="straightConnector1">
            <a:avLst/>
          </a:prstGeom>
          <a:ln w="127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926164" y="2355845"/>
            <a:ext cx="4320480" cy="0"/>
          </a:xfrm>
          <a:prstGeom prst="straightConnector1">
            <a:avLst/>
          </a:prstGeom>
          <a:ln w="127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926164" y="2357956"/>
            <a:ext cx="0" cy="1947748"/>
          </a:xfrm>
          <a:prstGeom prst="straightConnector1">
            <a:avLst/>
          </a:prstGeom>
          <a:ln w="127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1358212" y="3032958"/>
            <a:ext cx="0" cy="2520278"/>
          </a:xfrm>
          <a:prstGeom prst="straightConnector1">
            <a:avLst/>
          </a:prstGeom>
          <a:ln w="12700">
            <a:solidFill>
              <a:srgbClr val="00206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1358212" y="5553236"/>
            <a:ext cx="416549" cy="0"/>
          </a:xfrm>
          <a:prstGeom prst="straightConnector1">
            <a:avLst/>
          </a:prstGeom>
          <a:ln w="12700">
            <a:solidFill>
              <a:srgbClr val="00206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a:off x="926164" y="4305704"/>
            <a:ext cx="432050" cy="0"/>
          </a:xfrm>
          <a:prstGeom prst="straightConnector1">
            <a:avLst/>
          </a:prstGeom>
          <a:ln w="12700">
            <a:solidFill>
              <a:srgbClr val="00206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52" name="タイトル 1"/>
          <p:cNvSpPr txBox="1">
            <a:spLocks/>
          </p:cNvSpPr>
          <p:nvPr/>
        </p:nvSpPr>
        <p:spPr>
          <a:xfrm>
            <a:off x="1774761" y="3573016"/>
            <a:ext cx="1167627" cy="576064"/>
          </a:xfrm>
          <a:prstGeom prst="rect">
            <a:avLst/>
          </a:prstGeom>
          <a:solidFill>
            <a:schemeClr val="accent5">
              <a:lumMod val="40000"/>
              <a:lumOff val="60000"/>
            </a:schemeClr>
          </a:solidFill>
          <a:ln w="12700">
            <a:solidFill>
              <a:schemeClr val="accent5">
                <a:lumMod val="40000"/>
                <a:lumOff val="60000"/>
              </a:schemeClr>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600" b="1" spc="300" dirty="0" smtClean="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人間力</a:t>
            </a:r>
            <a:endParaRPr lang="ja-JP" altLang="en-US" sz="1600" b="1" spc="3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タイトル 1"/>
          <p:cNvSpPr txBox="1">
            <a:spLocks/>
          </p:cNvSpPr>
          <p:nvPr/>
        </p:nvSpPr>
        <p:spPr>
          <a:xfrm>
            <a:off x="2942388" y="3573016"/>
            <a:ext cx="5033664" cy="576064"/>
          </a:xfrm>
          <a:prstGeom prst="rect">
            <a:avLst/>
          </a:prstGeom>
          <a:noFill/>
          <a:ln w="12700">
            <a:solidFill>
              <a:schemeClr val="accent5">
                <a:lumMod val="40000"/>
                <a:lumOff val="60000"/>
              </a:schemeClr>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600" spc="3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spc="300" dirty="0" smtClean="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先人</a:t>
            </a:r>
            <a:r>
              <a:rPr lang="ja-JP" altLang="en-US" sz="1600" spc="3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たちと竹田ヒューマン・プロジェクト</a:t>
            </a:r>
          </a:p>
        </p:txBody>
      </p:sp>
      <p:sp>
        <p:nvSpPr>
          <p:cNvPr id="56" name="タイトル 1"/>
          <p:cNvSpPr txBox="1">
            <a:spLocks/>
          </p:cNvSpPr>
          <p:nvPr/>
        </p:nvSpPr>
        <p:spPr>
          <a:xfrm>
            <a:off x="1774761" y="4437112"/>
            <a:ext cx="1167627" cy="576064"/>
          </a:xfrm>
          <a:prstGeom prst="rect">
            <a:avLst/>
          </a:prstGeom>
          <a:solidFill>
            <a:schemeClr val="accent6">
              <a:lumMod val="40000"/>
              <a:lumOff val="60000"/>
            </a:schemeClr>
          </a:solidFill>
          <a:ln w="12700">
            <a:solidFill>
              <a:schemeClr val="accent6">
                <a:lumMod val="40000"/>
                <a:lumOff val="60000"/>
              </a:schemeClr>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600" b="1" spc="300"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spc="300" dirty="0" smtClean="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行政力</a:t>
            </a:r>
            <a:endParaRPr lang="ja-JP" altLang="en-US" sz="1600" b="1" spc="300"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タイトル 1"/>
          <p:cNvSpPr txBox="1">
            <a:spLocks/>
          </p:cNvSpPr>
          <p:nvPr/>
        </p:nvSpPr>
        <p:spPr>
          <a:xfrm>
            <a:off x="2942388" y="4437112"/>
            <a:ext cx="5033664" cy="576064"/>
          </a:xfrm>
          <a:prstGeom prst="rect">
            <a:avLst/>
          </a:prstGeom>
          <a:noFill/>
          <a:ln w="12700">
            <a:solidFill>
              <a:schemeClr val="accent6">
                <a:lumMod val="40000"/>
                <a:lumOff val="60000"/>
              </a:schemeClr>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600" spc="300" dirty="0" smtClean="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政策</a:t>
            </a:r>
            <a:r>
              <a:rPr lang="ja-JP" altLang="en-US" sz="1600" spc="300"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立案能力</a:t>
            </a:r>
          </a:p>
        </p:txBody>
      </p:sp>
      <p:sp>
        <p:nvSpPr>
          <p:cNvPr id="58" name="タイトル 1"/>
          <p:cNvSpPr txBox="1">
            <a:spLocks/>
          </p:cNvSpPr>
          <p:nvPr/>
        </p:nvSpPr>
        <p:spPr>
          <a:xfrm>
            <a:off x="1774761" y="5265204"/>
            <a:ext cx="1167627" cy="576064"/>
          </a:xfrm>
          <a:prstGeom prst="rect">
            <a:avLst/>
          </a:prstGeom>
          <a:solidFill>
            <a:schemeClr val="accent2">
              <a:lumMod val="40000"/>
              <a:lumOff val="60000"/>
            </a:schemeClr>
          </a:solidFill>
          <a:ln w="12700">
            <a:solidFill>
              <a:schemeClr val="accent2">
                <a:lumMod val="40000"/>
                <a:lumOff val="60000"/>
              </a:schemeClr>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600" b="1" spc="3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経営力</a:t>
            </a:r>
            <a:endParaRPr lang="ja-JP" altLang="en-US" sz="1600" b="1" spc="3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タイトル 1"/>
          <p:cNvSpPr txBox="1">
            <a:spLocks/>
          </p:cNvSpPr>
          <p:nvPr/>
        </p:nvSpPr>
        <p:spPr>
          <a:xfrm>
            <a:off x="2942388" y="5265204"/>
            <a:ext cx="5033664" cy="576064"/>
          </a:xfrm>
          <a:prstGeom prst="rect">
            <a:avLst/>
          </a:prstGeom>
          <a:noFill/>
          <a:ln w="12700">
            <a:solidFill>
              <a:schemeClr val="accent2">
                <a:lumMod val="40000"/>
                <a:lumOff val="60000"/>
              </a:schemeClr>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600" spc="3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spc="300" dirty="0" smtClean="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自治体</a:t>
            </a:r>
            <a:r>
              <a:rPr lang="ja-JP" altLang="en-US" sz="1600" spc="3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の経営者的視点</a:t>
            </a:r>
          </a:p>
        </p:txBody>
      </p:sp>
      <p:cxnSp>
        <p:nvCxnSpPr>
          <p:cNvPr id="60" name="直線矢印コネクタ 59"/>
          <p:cNvCxnSpPr/>
          <p:nvPr/>
        </p:nvCxnSpPr>
        <p:spPr>
          <a:xfrm flipH="1">
            <a:off x="1358212" y="3045203"/>
            <a:ext cx="416549" cy="0"/>
          </a:xfrm>
          <a:prstGeom prst="straightConnector1">
            <a:avLst/>
          </a:prstGeom>
          <a:ln w="12700">
            <a:solidFill>
              <a:srgbClr val="00206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H="1">
            <a:off x="1358212" y="3861048"/>
            <a:ext cx="416549" cy="0"/>
          </a:xfrm>
          <a:prstGeom prst="straightConnector1">
            <a:avLst/>
          </a:prstGeom>
          <a:ln w="12700">
            <a:solidFill>
              <a:srgbClr val="00206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H="1">
            <a:off x="1358212" y="4725144"/>
            <a:ext cx="416549" cy="0"/>
          </a:xfrm>
          <a:prstGeom prst="straightConnector1">
            <a:avLst/>
          </a:prstGeom>
          <a:ln w="12700">
            <a:solidFill>
              <a:srgbClr val="00206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98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4</a:t>
            </a:fld>
            <a:endParaRPr lang="ja-JP" altLang="en-US"/>
          </a:p>
        </p:txBody>
      </p:sp>
      <p:sp>
        <p:nvSpPr>
          <p:cNvPr id="7" name="タイトル 1"/>
          <p:cNvSpPr txBox="1">
            <a:spLocks/>
          </p:cNvSpPr>
          <p:nvPr/>
        </p:nvSpPr>
        <p:spPr>
          <a:xfrm>
            <a:off x="755576" y="944724"/>
            <a:ext cx="8388424" cy="54006"/>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2000" spc="600" dirty="0">
              <a:solidFill>
                <a:srgbClr val="002060"/>
              </a:solidFill>
              <a:latin typeface="A-OTF リュウミン Pro B-KL" pitchFamily="18" charset="-128"/>
              <a:ea typeface="A-OTF リュウミン Pro B-KL" pitchFamily="18" charset="-128"/>
              <a:cs typeface="メイリオ" panose="020B0604030504040204" pitchFamily="50" charset="-128"/>
            </a:endParaRPr>
          </a:p>
        </p:txBody>
      </p:sp>
      <p:sp>
        <p:nvSpPr>
          <p:cNvPr id="8" name="サブタイトル 2"/>
          <p:cNvSpPr txBox="1">
            <a:spLocks/>
          </p:cNvSpPr>
          <p:nvPr/>
        </p:nvSpPr>
        <p:spPr>
          <a:xfrm>
            <a:off x="683568" y="476672"/>
            <a:ext cx="8460432" cy="504056"/>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2000" b="1" spc="600" dirty="0">
                <a:solidFill>
                  <a:schemeClr val="tx1"/>
                </a:solidFill>
                <a:latin typeface="A-OTF リュウミン Pro B-KL" pitchFamily="18" charset="-128"/>
                <a:ea typeface="A-OTF リュウミン Pro B-KL" pitchFamily="18" charset="-128"/>
                <a:cs typeface="メイリオ" panose="020B0604030504040204" pitchFamily="50" charset="-128"/>
              </a:rPr>
              <a:t>政策を推進</a:t>
            </a:r>
            <a:r>
              <a:rPr lang="ja-JP" altLang="en-US" sz="20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する力：</a:t>
            </a:r>
            <a:r>
              <a:rPr lang="en-US" altLang="ja-JP" sz="20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a:t>
            </a:r>
            <a:r>
              <a:rPr lang="ja-JP" altLang="en-US" sz="20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対話から生まれる政策力</a:t>
            </a:r>
            <a:r>
              <a:rPr lang="en-US" altLang="ja-JP" sz="20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a:t>
            </a:r>
            <a:endParaRPr lang="ja-JP" altLang="en-US" sz="2000" b="1" spc="600" dirty="0">
              <a:solidFill>
                <a:schemeClr val="tx1"/>
              </a:solidFill>
              <a:latin typeface="A-OTF リュウミン Pro B-KL" pitchFamily="18" charset="-128"/>
              <a:ea typeface="A-OTF リュウミン Pro B-KL" pitchFamily="18" charset="-128"/>
              <a:cs typeface="メイリオ" panose="020B0604030504040204" pitchFamily="50" charset="-128"/>
            </a:endParaRPr>
          </a:p>
        </p:txBody>
      </p:sp>
      <p:sp>
        <p:nvSpPr>
          <p:cNvPr id="12" name="タイトル 1"/>
          <p:cNvSpPr txBox="1">
            <a:spLocks/>
          </p:cNvSpPr>
          <p:nvPr/>
        </p:nvSpPr>
        <p:spPr>
          <a:xfrm>
            <a:off x="899592" y="1488889"/>
            <a:ext cx="3024336" cy="571959"/>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800" b="1" spc="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TOP</a:t>
            </a:r>
            <a:r>
              <a:rPr lang="ja-JP" altLang="en-US" sz="1800" b="1" spc="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運動の推進：</a:t>
            </a:r>
            <a:endParaRPr lang="en-US" altLang="ja-JP" sz="18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txBox="1">
            <a:spLocks/>
          </p:cNvSpPr>
          <p:nvPr/>
        </p:nvSpPr>
        <p:spPr>
          <a:xfrm>
            <a:off x="1259632" y="2115082"/>
            <a:ext cx="8061448" cy="576064"/>
          </a:xfrm>
          <a:prstGeom prst="rect">
            <a:avLst/>
          </a:prstGeom>
          <a:noFill/>
          <a:ln w="12700">
            <a:solidFill>
              <a:srgbClr val="002060"/>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600" b="1" spc="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Ｔ</a:t>
            </a:r>
            <a:r>
              <a:rPr lang="en-US" altLang="ja-JP" sz="16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spc="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Taketa</a:t>
            </a:r>
            <a:r>
              <a:rPr lang="ja-JP" altLang="en-US" sz="1600" b="1" spc="600" dirty="0" err="1"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spc="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Try</a:t>
            </a:r>
            <a:endParaRPr lang="ja-JP" altLang="en-US" sz="16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タイトル 1"/>
          <p:cNvSpPr txBox="1">
            <a:spLocks/>
          </p:cNvSpPr>
          <p:nvPr/>
        </p:nvSpPr>
        <p:spPr>
          <a:xfrm>
            <a:off x="1259632" y="2852936"/>
            <a:ext cx="8061448" cy="576064"/>
          </a:xfrm>
          <a:prstGeom prst="rect">
            <a:avLst/>
          </a:prstGeom>
          <a:noFill/>
          <a:ln w="12700">
            <a:solidFill>
              <a:srgbClr val="002060"/>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600" b="1" spc="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Ｏ</a:t>
            </a:r>
            <a:r>
              <a:rPr lang="en-US" altLang="ja-JP" sz="16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spc="600" dirty="0" err="1"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Onlyone</a:t>
            </a:r>
            <a:r>
              <a:rPr lang="ja-JP" altLang="en-US" sz="1600" b="1" spc="600" dirty="0" err="1"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spc="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Original</a:t>
            </a:r>
            <a:endParaRPr lang="ja-JP" altLang="en-US" sz="16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タイトル 1"/>
          <p:cNvSpPr txBox="1">
            <a:spLocks/>
          </p:cNvSpPr>
          <p:nvPr/>
        </p:nvSpPr>
        <p:spPr>
          <a:xfrm>
            <a:off x="1259632" y="3573016"/>
            <a:ext cx="8061448" cy="576064"/>
          </a:xfrm>
          <a:prstGeom prst="rect">
            <a:avLst/>
          </a:prstGeom>
          <a:noFill/>
          <a:ln w="12700">
            <a:solidFill>
              <a:srgbClr val="002060"/>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6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Ｐ</a:t>
            </a:r>
            <a:r>
              <a:rPr lang="en-US" altLang="ja-JP" sz="16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spc="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Project</a:t>
            </a:r>
            <a:r>
              <a:rPr lang="ja-JP" altLang="en-US" sz="1600" b="1" spc="600" dirty="0" err="1"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spc="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Power</a:t>
            </a:r>
            <a:endParaRPr lang="ja-JP" altLang="en-US" sz="1600" b="1" spc="6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Picture 4" descr="http://www.city.taketa.oita.jp/temp/images/20130529172810593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9555" y="1966244"/>
            <a:ext cx="1978909" cy="13200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city.taketa.oita.jp/temp/images/2015020422124496387.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085587" y="3142264"/>
            <a:ext cx="1836096" cy="1222840"/>
          </a:xfrm>
          <a:prstGeom prst="rect">
            <a:avLst/>
          </a:prstGeom>
          <a:noFill/>
          <a:extLst>
            <a:ext uri="{909E8E84-426E-40DD-AFC4-6F175D3DCCD1}">
              <a14:hiddenFill xmlns:a14="http://schemas.microsoft.com/office/drawing/2010/main">
                <a:solidFill>
                  <a:srgbClr val="FFFFFF"/>
                </a:solidFill>
              </a14:hiddenFill>
            </a:ext>
          </a:extLst>
        </p:spPr>
      </p:pic>
      <p:sp>
        <p:nvSpPr>
          <p:cNvPr id="18" name="タイトル 1"/>
          <p:cNvSpPr txBox="1">
            <a:spLocks/>
          </p:cNvSpPr>
          <p:nvPr/>
        </p:nvSpPr>
        <p:spPr>
          <a:xfrm>
            <a:off x="2699791" y="4388798"/>
            <a:ext cx="5328593" cy="33634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50000"/>
              </a:lnSpc>
            </a:pPr>
            <a:r>
              <a:rPr lang="ja-JP" altLang="en-US" sz="10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就任以降、市内全地域</a:t>
            </a:r>
            <a:r>
              <a:rPr lang="en-US" altLang="ja-JP" sz="10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回以上にわたり住民との政策懇話会を実施</a:t>
            </a:r>
            <a:endParaRPr lang="en-US" altLang="ja-JP" sz="10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タイトル 1"/>
          <p:cNvSpPr txBox="1">
            <a:spLocks/>
          </p:cNvSpPr>
          <p:nvPr/>
        </p:nvSpPr>
        <p:spPr>
          <a:xfrm>
            <a:off x="1259632" y="5085184"/>
            <a:ext cx="8061448" cy="720080"/>
          </a:xfrm>
          <a:prstGeom prst="rect">
            <a:avLst/>
          </a:prstGeom>
          <a:solidFill>
            <a:srgbClr val="002060"/>
          </a:solidFill>
          <a:ln w="12700">
            <a:solidFill>
              <a:srgbClr val="002060"/>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600" b="1" spc="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spc="6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合言葉は、「内に豊かに　外に名高く」</a:t>
            </a:r>
            <a:endParaRPr lang="ja-JP" altLang="en-US" sz="1600" b="1" spc="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77386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s://s0.smlycdn.com/data/product2/2/47e798c6079c549468cf6d23986239f17b4dbe63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
            <a:ext cx="7308304" cy="5651755"/>
          </a:xfrm>
          <a:prstGeom prst="rect">
            <a:avLst/>
          </a:prstGeom>
          <a:noFill/>
          <a:extLst>
            <a:ext uri="{909E8E84-426E-40DD-AFC4-6F175D3DCCD1}">
              <a14:hiddenFill xmlns:a14="http://schemas.microsoft.com/office/drawing/2010/main">
                <a:solidFill>
                  <a:srgbClr val="FFFFFF"/>
                </a:solidFill>
              </a14:hiddenFill>
            </a:ext>
          </a:extLst>
        </p:spPr>
      </p:pic>
      <p:sp>
        <p:nvSpPr>
          <p:cNvPr id="18" name="タイトル 1"/>
          <p:cNvSpPr txBox="1">
            <a:spLocks/>
          </p:cNvSpPr>
          <p:nvPr/>
        </p:nvSpPr>
        <p:spPr>
          <a:xfrm>
            <a:off x="6732240" y="5632414"/>
            <a:ext cx="2411760" cy="46088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50000"/>
              </a:lnSpc>
            </a:pPr>
            <a:r>
              <a:rPr lang="ja-JP" altLang="en-US" sz="1100" spc="300" dirty="0" smtClean="0">
                <a:latin typeface="A-OTF リュウミン Pro B-KL" pitchFamily="18" charset="-128"/>
                <a:ea typeface="A-OTF リュウミン Pro B-KL" pitchFamily="18" charset="-128"/>
                <a:cs typeface="メイリオ" panose="020B0604030504040204" pitchFamily="50" charset="-128"/>
              </a:rPr>
              <a:t>辻村史朗：大井戸茶碗</a:t>
            </a:r>
            <a:endParaRPr lang="en-US" altLang="ja-JP" sz="1100" spc="300" dirty="0" smtClean="0">
              <a:latin typeface="A-OTF リュウミン Pro B-KL" pitchFamily="18" charset="-128"/>
              <a:ea typeface="A-OTF リュウミン Pro B-KL" pitchFamily="18"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5</a:t>
            </a:fld>
            <a:endParaRPr lang="ja-JP" altLang="en-US"/>
          </a:p>
        </p:txBody>
      </p:sp>
      <p:sp>
        <p:nvSpPr>
          <p:cNvPr id="13" name="タイトル 1"/>
          <p:cNvSpPr txBox="1">
            <a:spLocks/>
          </p:cNvSpPr>
          <p:nvPr/>
        </p:nvSpPr>
        <p:spPr>
          <a:xfrm>
            <a:off x="899592" y="1772816"/>
            <a:ext cx="3816424" cy="82809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2800" spc="600" dirty="0" smtClean="0">
                <a:latin typeface="A-OTF リュウミン Pro U-KL" pitchFamily="18" charset="-128"/>
                <a:ea typeface="A-OTF リュウミン Pro U-KL" pitchFamily="18" charset="-128"/>
                <a:cs typeface="メイリオ" panose="020B0604030504040204" pitchFamily="50" charset="-128"/>
              </a:rPr>
              <a:t>独創</a:t>
            </a:r>
            <a:r>
              <a:rPr lang="ja-JP" altLang="en-US" sz="2800" spc="600" dirty="0" smtClean="0">
                <a:solidFill>
                  <a:schemeClr val="bg1"/>
                </a:solidFill>
                <a:latin typeface="A-OTF リュウミン Pro U-KL" pitchFamily="18" charset="-128"/>
                <a:ea typeface="A-OTF リュウミン Pro U-KL" pitchFamily="18" charset="-128"/>
                <a:cs typeface="メイリオ" panose="020B0604030504040204" pitchFamily="50" charset="-128"/>
              </a:rPr>
              <a:t>性の方程式</a:t>
            </a:r>
            <a:endParaRPr lang="en-US" altLang="ja-JP" sz="2800" spc="600" dirty="0" smtClean="0">
              <a:solidFill>
                <a:schemeClr val="bg1"/>
              </a:solidFill>
              <a:latin typeface="A-OTF リュウミン Pro U-KL" pitchFamily="18" charset="-128"/>
              <a:ea typeface="A-OTF リュウミン Pro U-KL" pitchFamily="18" charset="-128"/>
              <a:cs typeface="メイリオ" panose="020B0604030504040204" pitchFamily="50" charset="-128"/>
            </a:endParaRPr>
          </a:p>
        </p:txBody>
      </p:sp>
      <p:sp>
        <p:nvSpPr>
          <p:cNvPr id="9" name="タイトル 1"/>
          <p:cNvSpPr txBox="1">
            <a:spLocks/>
          </p:cNvSpPr>
          <p:nvPr/>
        </p:nvSpPr>
        <p:spPr>
          <a:xfrm>
            <a:off x="755576" y="944724"/>
            <a:ext cx="8388424" cy="54006"/>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2000" spc="600" dirty="0">
              <a:solidFill>
                <a:srgbClr val="002060"/>
              </a:solidFill>
              <a:latin typeface="A-OTF リュウミン Pro B-KL" pitchFamily="18" charset="-128"/>
              <a:ea typeface="A-OTF リュウミン Pro B-KL" pitchFamily="18" charset="-128"/>
              <a:cs typeface="メイリオ" panose="020B0604030504040204" pitchFamily="50" charset="-128"/>
            </a:endParaRPr>
          </a:p>
        </p:txBody>
      </p:sp>
      <p:sp>
        <p:nvSpPr>
          <p:cNvPr id="10" name="サブタイトル 2"/>
          <p:cNvSpPr txBox="1">
            <a:spLocks/>
          </p:cNvSpPr>
          <p:nvPr/>
        </p:nvSpPr>
        <p:spPr>
          <a:xfrm>
            <a:off x="792089" y="476672"/>
            <a:ext cx="8460431" cy="504056"/>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1600" i="1" spc="300" dirty="0">
                <a:solidFill>
                  <a:schemeClr val="tx1"/>
                </a:solidFill>
                <a:latin typeface="A-OTF リュウミン Pro B-KL" pitchFamily="18" charset="-128"/>
                <a:ea typeface="A-OTF リュウミン Pro B-KL" pitchFamily="18" charset="-128"/>
                <a:cs typeface="メイリオ" panose="020B0604030504040204" pitchFamily="50" charset="-128"/>
              </a:rPr>
              <a:t>目標がな</a:t>
            </a:r>
            <a:r>
              <a:rPr lang="ja-JP" altLang="en-US" sz="1600" i="1" spc="300" dirty="0">
                <a:solidFill>
                  <a:schemeClr val="bg1"/>
                </a:solidFill>
                <a:latin typeface="A-OTF リュウミン Pro B-KL" pitchFamily="18" charset="-128"/>
                <a:ea typeface="A-OTF リュウミン Pro B-KL" pitchFamily="18" charset="-128"/>
                <a:cs typeface="メイリオ" panose="020B0604030504040204" pitchFamily="50" charset="-128"/>
              </a:rPr>
              <a:t>ければチャンスは</a:t>
            </a:r>
            <a:r>
              <a:rPr lang="ja-JP" altLang="en-US" sz="1600" i="1" spc="300" dirty="0" smtClean="0">
                <a:solidFill>
                  <a:schemeClr val="bg1"/>
                </a:solidFill>
                <a:latin typeface="A-OTF リュウミン Pro B-KL" pitchFamily="18" charset="-128"/>
                <a:ea typeface="A-OTF リュウミン Pro B-KL" pitchFamily="18" charset="-128"/>
                <a:cs typeface="メイリオ" panose="020B0604030504040204" pitchFamily="50" charset="-128"/>
              </a:rPr>
              <a:t>見えない　ビジョン</a:t>
            </a:r>
            <a:r>
              <a:rPr lang="ja-JP" altLang="en-US" sz="1600" i="1" spc="300" dirty="0">
                <a:solidFill>
                  <a:schemeClr val="bg1"/>
                </a:solidFill>
                <a:latin typeface="A-OTF リュウミン Pro B-KL" pitchFamily="18" charset="-128"/>
                <a:ea typeface="A-OTF リュウミン Pro B-KL" pitchFamily="18" charset="-128"/>
                <a:cs typeface="メイリオ" panose="020B0604030504040204" pitchFamily="50" charset="-128"/>
              </a:rPr>
              <a:t>がなければ決断ができない</a:t>
            </a:r>
          </a:p>
        </p:txBody>
      </p:sp>
      <p:pic>
        <p:nvPicPr>
          <p:cNvPr id="19" name="Picture 4" descr="http://chinokigi.c.blog.so-net.ne.jp/_images/blog/_183/chinokigi/m_E4B8ADE5B79DE4B880E694BF10.jpg?c=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653136"/>
            <a:ext cx="1704000" cy="1465440"/>
          </a:xfrm>
          <a:prstGeom prst="rect">
            <a:avLst/>
          </a:prstGeom>
          <a:noFill/>
          <a:extLst>
            <a:ext uri="{909E8E84-426E-40DD-AFC4-6F175D3DCCD1}">
              <a14:hiddenFill xmlns:a14="http://schemas.microsoft.com/office/drawing/2010/main">
                <a:solidFill>
                  <a:srgbClr val="FFFFFF"/>
                </a:solidFill>
              </a14:hiddenFill>
            </a:ext>
          </a:extLst>
        </p:spPr>
      </p:pic>
      <p:sp>
        <p:nvSpPr>
          <p:cNvPr id="20" name="タイトル 1"/>
          <p:cNvSpPr txBox="1">
            <a:spLocks/>
          </p:cNvSpPr>
          <p:nvPr/>
        </p:nvSpPr>
        <p:spPr>
          <a:xfrm>
            <a:off x="4510415" y="5823159"/>
            <a:ext cx="881336" cy="342145"/>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000" spc="300" dirty="0" smtClean="0">
                <a:latin typeface="A-OTF リュウミン Pro B-KL" pitchFamily="18" charset="-128"/>
                <a:ea typeface="A-OTF リュウミン Pro B-KL" pitchFamily="18" charset="-128"/>
                <a:cs typeface="メイリオ" panose="020B0604030504040204" pitchFamily="50" charset="-128"/>
              </a:rPr>
              <a:t>中川一政</a:t>
            </a:r>
            <a:endParaRPr lang="en-US" altLang="ja-JP" sz="1000" spc="300" dirty="0" smtClean="0">
              <a:latin typeface="A-OTF リュウミン Pro B-KL" pitchFamily="18" charset="-128"/>
              <a:ea typeface="A-OTF リュウミン Pro B-KL" pitchFamily="18" charset="-128"/>
              <a:cs typeface="メイリオ" panose="020B0604030504040204" pitchFamily="50" charset="-128"/>
            </a:endParaRPr>
          </a:p>
        </p:txBody>
      </p:sp>
      <p:pic>
        <p:nvPicPr>
          <p:cNvPr id="21" name="Picture 6" descr="https://www.city.fuchu.tokyo.jp/art/kikakuten/kikakuitiran/musashifuchu5.images/toshim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886" y="3140968"/>
            <a:ext cx="1466850" cy="1905000"/>
          </a:xfrm>
          <a:prstGeom prst="rect">
            <a:avLst/>
          </a:prstGeom>
          <a:noFill/>
          <a:extLst>
            <a:ext uri="{909E8E84-426E-40DD-AFC4-6F175D3DCCD1}">
              <a14:hiddenFill xmlns:a14="http://schemas.microsoft.com/office/drawing/2010/main">
                <a:solidFill>
                  <a:srgbClr val="FFFFFF"/>
                </a:solidFill>
              </a14:hiddenFill>
            </a:ext>
          </a:extLst>
        </p:spPr>
      </p:pic>
      <p:sp>
        <p:nvSpPr>
          <p:cNvPr id="22" name="タイトル 1"/>
          <p:cNvSpPr txBox="1">
            <a:spLocks/>
          </p:cNvSpPr>
          <p:nvPr/>
        </p:nvSpPr>
        <p:spPr>
          <a:xfrm>
            <a:off x="611560" y="5013176"/>
            <a:ext cx="881336" cy="342145"/>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50000"/>
              </a:lnSpc>
            </a:pPr>
            <a:r>
              <a:rPr lang="ja-JP" altLang="en-US" sz="1000" spc="300" dirty="0" smtClean="0">
                <a:latin typeface="A-OTF リュウミン Pro B-KL" pitchFamily="18" charset="-128"/>
                <a:ea typeface="A-OTF リュウミン Pro B-KL" pitchFamily="18" charset="-128"/>
                <a:cs typeface="メイリオ" panose="020B0604030504040204" pitchFamily="50" charset="-128"/>
              </a:rPr>
              <a:t>戸嶋靖昌</a:t>
            </a:r>
            <a:endParaRPr lang="en-US" altLang="ja-JP" sz="1000" spc="300" dirty="0" smtClean="0">
              <a:latin typeface="A-OTF リュウミン Pro B-KL" pitchFamily="18" charset="-128"/>
              <a:ea typeface="A-OTF リュウミン Pro B-KL" pitchFamily="18" charset="-128"/>
              <a:cs typeface="メイリオ" panose="020B0604030504040204" pitchFamily="50" charset="-128"/>
            </a:endParaRPr>
          </a:p>
        </p:txBody>
      </p:sp>
    </p:spTree>
    <p:extLst>
      <p:ext uri="{BB962C8B-B14F-4D97-AF65-F5344CB8AC3E}">
        <p14:creationId xmlns:p14="http://schemas.microsoft.com/office/powerpoint/2010/main" val="2296074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6</a:t>
            </a:fld>
            <a:endParaRPr lang="ja-JP" altLang="en-US"/>
          </a:p>
        </p:txBody>
      </p:sp>
      <p:sp>
        <p:nvSpPr>
          <p:cNvPr id="7" name="タイトル 1"/>
          <p:cNvSpPr txBox="1">
            <a:spLocks/>
          </p:cNvSpPr>
          <p:nvPr/>
        </p:nvSpPr>
        <p:spPr>
          <a:xfrm>
            <a:off x="755576" y="944724"/>
            <a:ext cx="8388424" cy="54006"/>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2000" spc="600" dirty="0">
              <a:solidFill>
                <a:srgbClr val="002060"/>
              </a:solidFill>
              <a:latin typeface="A-OTF リュウミン Pro B-KL" pitchFamily="18" charset="-128"/>
              <a:ea typeface="A-OTF リュウミン Pro B-KL" pitchFamily="18" charset="-128"/>
              <a:cs typeface="メイリオ" panose="020B0604030504040204" pitchFamily="50" charset="-128"/>
            </a:endParaRPr>
          </a:p>
        </p:txBody>
      </p:sp>
      <p:sp>
        <p:nvSpPr>
          <p:cNvPr id="8" name="サブタイトル 2"/>
          <p:cNvSpPr txBox="1">
            <a:spLocks/>
          </p:cNvSpPr>
          <p:nvPr/>
        </p:nvSpPr>
        <p:spPr>
          <a:xfrm>
            <a:off x="683568" y="476672"/>
            <a:ext cx="8460432" cy="504056"/>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2000" b="1" spc="600" dirty="0">
                <a:solidFill>
                  <a:schemeClr val="tx1"/>
                </a:solidFill>
                <a:latin typeface="A-OTF リュウミン Pro B-KL" pitchFamily="18" charset="-128"/>
                <a:ea typeface="A-OTF リュウミン Pro B-KL" pitchFamily="18" charset="-128"/>
                <a:cs typeface="メイリオ" panose="020B0604030504040204" pitchFamily="50" charset="-128"/>
              </a:rPr>
              <a:t>政策</a:t>
            </a:r>
            <a:r>
              <a:rPr lang="ja-JP" altLang="en-US" sz="20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をブランド化させる</a:t>
            </a:r>
            <a:endParaRPr lang="ja-JP" altLang="en-US" sz="2000" b="1" spc="600" dirty="0">
              <a:solidFill>
                <a:schemeClr val="tx1"/>
              </a:solidFill>
              <a:latin typeface="A-OTF リュウミン Pro B-KL" pitchFamily="18" charset="-128"/>
              <a:ea typeface="A-OTF リュウミン Pro B-KL" pitchFamily="18" charset="-128"/>
              <a:cs typeface="メイリオ" panose="020B0604030504040204" pitchFamily="50" charset="-128"/>
            </a:endParaRPr>
          </a:p>
        </p:txBody>
      </p:sp>
      <p:sp>
        <p:nvSpPr>
          <p:cNvPr id="20" name="タイトル 1"/>
          <p:cNvSpPr txBox="1">
            <a:spLocks/>
          </p:cNvSpPr>
          <p:nvPr/>
        </p:nvSpPr>
        <p:spPr>
          <a:xfrm>
            <a:off x="899592" y="1268760"/>
            <a:ext cx="4464496" cy="576064"/>
          </a:xfrm>
          <a:prstGeom prst="rect">
            <a:avLst/>
          </a:prstGeom>
          <a:noFill/>
          <a:ln w="12700">
            <a:no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800" b="1" i="1" spc="600" dirty="0" smtClean="0">
                <a:solidFill>
                  <a:srgbClr val="002060"/>
                </a:solidFill>
                <a:latin typeface="A-OTF リュウミン Pro U-KL" pitchFamily="18" charset="-128"/>
                <a:ea typeface="A-OTF リュウミン Pro U-KL" pitchFamily="18" charset="-128"/>
                <a:cs typeface="メイリオ" panose="020B0604030504040204" pitchFamily="50" charset="-128"/>
              </a:rPr>
              <a:t>「農村回帰宣言市」を標榜：</a:t>
            </a:r>
            <a:endParaRPr lang="ja-JP" altLang="en-US" sz="1800" b="1" i="1" spc="600" dirty="0">
              <a:solidFill>
                <a:srgbClr val="002060"/>
              </a:solidFill>
              <a:latin typeface="A-OTF リュウミン Pro U-KL" pitchFamily="18" charset="-128"/>
              <a:ea typeface="A-OTF リュウミン Pro U-KL" pitchFamily="18" charset="-128"/>
              <a:cs typeface="メイリオ" panose="020B0604030504040204" pitchFamily="50" charset="-128"/>
            </a:endParaRPr>
          </a:p>
        </p:txBody>
      </p:sp>
      <p:cxnSp>
        <p:nvCxnSpPr>
          <p:cNvPr id="22" name="直線矢印コネクタ 21"/>
          <p:cNvCxnSpPr/>
          <p:nvPr/>
        </p:nvCxnSpPr>
        <p:spPr>
          <a:xfrm flipH="1">
            <a:off x="1043608" y="1844824"/>
            <a:ext cx="8100392" cy="0"/>
          </a:xfrm>
          <a:prstGeom prst="straightConnector1">
            <a:avLst/>
          </a:prstGeom>
          <a:ln w="12700">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3" name="タイトル 1"/>
          <p:cNvSpPr txBox="1">
            <a:spLocks/>
          </p:cNvSpPr>
          <p:nvPr/>
        </p:nvSpPr>
        <p:spPr>
          <a:xfrm>
            <a:off x="899592" y="3933056"/>
            <a:ext cx="4464496" cy="576064"/>
          </a:xfrm>
          <a:prstGeom prst="rect">
            <a:avLst/>
          </a:prstGeom>
          <a:noFill/>
          <a:ln w="12700">
            <a:no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800" b="1" i="1" spc="600" dirty="0" smtClean="0">
                <a:solidFill>
                  <a:srgbClr val="002060"/>
                </a:solidFill>
                <a:latin typeface="A-OTF リュウミン Pro U-KL" pitchFamily="18" charset="-128"/>
                <a:ea typeface="A-OTF リュウミン Pro U-KL" pitchFamily="18" charset="-128"/>
                <a:cs typeface="メイリオ" panose="020B0604030504040204" pitchFamily="50" charset="-128"/>
              </a:rPr>
              <a:t>「温泉療養保健制度」：</a:t>
            </a:r>
            <a:endParaRPr lang="ja-JP" altLang="en-US" sz="1800" b="1" i="1" spc="600" dirty="0">
              <a:solidFill>
                <a:srgbClr val="002060"/>
              </a:solidFill>
              <a:latin typeface="A-OTF リュウミン Pro U-KL" pitchFamily="18" charset="-128"/>
              <a:ea typeface="A-OTF リュウミン Pro U-KL" pitchFamily="18" charset="-128"/>
              <a:cs typeface="メイリオ" panose="020B0604030504040204" pitchFamily="50" charset="-128"/>
            </a:endParaRPr>
          </a:p>
        </p:txBody>
      </p:sp>
      <p:cxnSp>
        <p:nvCxnSpPr>
          <p:cNvPr id="24" name="直線矢印コネクタ 23"/>
          <p:cNvCxnSpPr/>
          <p:nvPr/>
        </p:nvCxnSpPr>
        <p:spPr>
          <a:xfrm flipH="1">
            <a:off x="1043608" y="4509120"/>
            <a:ext cx="8100392" cy="0"/>
          </a:xfrm>
          <a:prstGeom prst="straightConnector1">
            <a:avLst/>
          </a:prstGeom>
          <a:ln w="12700">
            <a:solidFill>
              <a:srgbClr val="00206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2132533" y="2541352"/>
            <a:ext cx="0" cy="443024"/>
          </a:xfrm>
          <a:prstGeom prst="straightConnector1">
            <a:avLst/>
          </a:prstGeom>
          <a:ln w="12700">
            <a:solidFill>
              <a:srgbClr val="00206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タイトル 1"/>
          <p:cNvSpPr txBox="1">
            <a:spLocks/>
          </p:cNvSpPr>
          <p:nvPr/>
        </p:nvSpPr>
        <p:spPr>
          <a:xfrm>
            <a:off x="1187624" y="2132856"/>
            <a:ext cx="1889817" cy="432048"/>
          </a:xfrm>
          <a:prstGeom prst="rect">
            <a:avLst/>
          </a:prstGeom>
          <a:solidFill>
            <a:schemeClr val="bg1"/>
          </a:solidFill>
          <a:ln w="12700">
            <a:solidFill>
              <a:srgbClr val="002060"/>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4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城下町再生事業</a:t>
            </a:r>
            <a:endParaRPr lang="en-US" altLang="ja-JP" sz="14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1" name="直線矢印コネクタ 30"/>
          <p:cNvCxnSpPr/>
          <p:nvPr/>
        </p:nvCxnSpPr>
        <p:spPr>
          <a:xfrm>
            <a:off x="3077441" y="2348880"/>
            <a:ext cx="576064" cy="0"/>
          </a:xfrm>
          <a:prstGeom prst="straightConnector1">
            <a:avLst/>
          </a:prstGeom>
          <a:ln w="12700">
            <a:solidFill>
              <a:srgbClr val="00206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4085553" y="2575336"/>
            <a:ext cx="0" cy="409040"/>
          </a:xfrm>
          <a:prstGeom prst="straightConnector1">
            <a:avLst/>
          </a:prstGeom>
          <a:ln w="12700">
            <a:solidFill>
              <a:srgbClr val="002060"/>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9" name="タイトル 1"/>
          <p:cNvSpPr txBox="1">
            <a:spLocks/>
          </p:cNvSpPr>
          <p:nvPr/>
        </p:nvSpPr>
        <p:spPr>
          <a:xfrm>
            <a:off x="3612676" y="2132856"/>
            <a:ext cx="2489101" cy="432048"/>
          </a:xfrm>
          <a:prstGeom prst="rect">
            <a:avLst/>
          </a:prstGeom>
          <a:solidFill>
            <a:schemeClr val="bg1"/>
          </a:solidFill>
          <a:ln w="12700">
            <a:solidFill>
              <a:srgbClr val="002060"/>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4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TSG</a:t>
            </a:r>
            <a:r>
              <a:rPr lang="ja-JP" altLang="en-US" sz="14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「竹田総合学院」</a:t>
            </a:r>
            <a:endParaRPr lang="en-US" altLang="ja-JP" sz="14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タイトル 1"/>
          <p:cNvSpPr txBox="1">
            <a:spLocks/>
          </p:cNvSpPr>
          <p:nvPr/>
        </p:nvSpPr>
        <p:spPr>
          <a:xfrm>
            <a:off x="1187624" y="2984376"/>
            <a:ext cx="3401985" cy="432048"/>
          </a:xfrm>
          <a:prstGeom prst="rect">
            <a:avLst/>
          </a:prstGeom>
          <a:solidFill>
            <a:schemeClr val="bg1"/>
          </a:solidFill>
          <a:ln w="12700">
            <a:solidFill>
              <a:srgbClr val="002060"/>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4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竹田</a:t>
            </a:r>
            <a:r>
              <a:rPr lang="ja-JP" altLang="en-US" sz="14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ヒューマン・プロジェクト</a:t>
            </a:r>
            <a:endParaRPr lang="en-US" altLang="ja-JP" sz="14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1" name="直線矢印コネクタ 40"/>
          <p:cNvCxnSpPr/>
          <p:nvPr/>
        </p:nvCxnSpPr>
        <p:spPr>
          <a:xfrm flipH="1">
            <a:off x="4589609" y="3200400"/>
            <a:ext cx="401162" cy="0"/>
          </a:xfrm>
          <a:prstGeom prst="straightConnector1">
            <a:avLst/>
          </a:prstGeom>
          <a:ln w="12700">
            <a:solidFill>
              <a:srgbClr val="002060"/>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43" name="タイトル 1"/>
          <p:cNvSpPr txBox="1">
            <a:spLocks/>
          </p:cNvSpPr>
          <p:nvPr/>
        </p:nvSpPr>
        <p:spPr>
          <a:xfrm>
            <a:off x="5000650" y="2984376"/>
            <a:ext cx="3621407" cy="432048"/>
          </a:xfrm>
          <a:prstGeom prst="rect">
            <a:avLst/>
          </a:prstGeom>
          <a:solidFill>
            <a:schemeClr val="bg1"/>
          </a:solidFill>
          <a:ln w="12700">
            <a:solidFill>
              <a:srgbClr val="002060"/>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4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竹田クリエイティブ・シティ構想</a:t>
            </a:r>
            <a:endParaRPr lang="en-US" altLang="ja-JP" sz="14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タイトル 1"/>
          <p:cNvSpPr txBox="1">
            <a:spLocks/>
          </p:cNvSpPr>
          <p:nvPr/>
        </p:nvSpPr>
        <p:spPr>
          <a:xfrm>
            <a:off x="5868144" y="3461184"/>
            <a:ext cx="2880321" cy="32785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50000"/>
              </a:lnSpc>
            </a:pPr>
            <a:r>
              <a:rPr lang="ja-JP" altLang="en-US" sz="12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ワクワク感がまちをつくる！</a:t>
            </a:r>
            <a:endParaRPr lang="en-US" altLang="ja-JP" sz="12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タイトル 1"/>
          <p:cNvSpPr txBox="1">
            <a:spLocks/>
          </p:cNvSpPr>
          <p:nvPr/>
        </p:nvSpPr>
        <p:spPr>
          <a:xfrm>
            <a:off x="1187624" y="4797152"/>
            <a:ext cx="2304256" cy="432048"/>
          </a:xfrm>
          <a:prstGeom prst="rect">
            <a:avLst/>
          </a:prstGeom>
          <a:solidFill>
            <a:schemeClr val="bg1"/>
          </a:solidFill>
          <a:ln w="12700">
            <a:solidFill>
              <a:srgbClr val="002060"/>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4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国民</a:t>
            </a:r>
            <a:r>
              <a:rPr lang="ja-JP" altLang="en-US" sz="14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の健康づくり</a:t>
            </a:r>
            <a:endParaRPr lang="en-US" altLang="ja-JP" sz="14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タイトル 1"/>
          <p:cNvSpPr txBox="1">
            <a:spLocks/>
          </p:cNvSpPr>
          <p:nvPr/>
        </p:nvSpPr>
        <p:spPr>
          <a:xfrm>
            <a:off x="1187624" y="5445224"/>
            <a:ext cx="2304256" cy="432048"/>
          </a:xfrm>
          <a:prstGeom prst="rect">
            <a:avLst/>
          </a:prstGeom>
          <a:solidFill>
            <a:schemeClr val="bg1"/>
          </a:solidFill>
          <a:ln w="12700">
            <a:solidFill>
              <a:srgbClr val="002060"/>
            </a:solidFill>
          </a:ln>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4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長期</a:t>
            </a:r>
            <a:r>
              <a:rPr lang="ja-JP" altLang="en-US" sz="1400" spc="3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滞在の観光戦略</a:t>
            </a:r>
            <a:endParaRPr lang="en-US" altLang="ja-JP" sz="14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9" name="直線矢印コネクタ 48"/>
          <p:cNvCxnSpPr/>
          <p:nvPr/>
        </p:nvCxnSpPr>
        <p:spPr>
          <a:xfrm>
            <a:off x="3491880" y="5013176"/>
            <a:ext cx="288032" cy="0"/>
          </a:xfrm>
          <a:prstGeom prst="straightConnector1">
            <a:avLst/>
          </a:prstGeom>
          <a:ln w="12700">
            <a:solidFill>
              <a:srgbClr val="00206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3491880" y="5665696"/>
            <a:ext cx="288032" cy="0"/>
          </a:xfrm>
          <a:prstGeom prst="straightConnector1">
            <a:avLst/>
          </a:prstGeom>
          <a:ln w="12700">
            <a:solidFill>
              <a:srgbClr val="00206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3779912" y="5013176"/>
            <a:ext cx="0" cy="652520"/>
          </a:xfrm>
          <a:prstGeom prst="straightConnector1">
            <a:avLst/>
          </a:prstGeom>
          <a:ln w="12700">
            <a:solidFill>
              <a:srgbClr val="00206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3797521" y="5341311"/>
            <a:ext cx="288032" cy="0"/>
          </a:xfrm>
          <a:prstGeom prst="straightConnector1">
            <a:avLst/>
          </a:prstGeom>
          <a:ln w="12700">
            <a:solidFill>
              <a:srgbClr val="00206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56" name="タイトル 1"/>
          <p:cNvSpPr txBox="1">
            <a:spLocks/>
          </p:cNvSpPr>
          <p:nvPr/>
        </p:nvSpPr>
        <p:spPr>
          <a:xfrm>
            <a:off x="4067944" y="5105375"/>
            <a:ext cx="4734919" cy="4838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600" i="1" spc="300" dirty="0" smtClean="0">
                <a:solidFill>
                  <a:srgbClr val="002060"/>
                </a:solidFill>
                <a:latin typeface="A-OTF リュウミン Pro U-KL" pitchFamily="18" charset="-128"/>
                <a:ea typeface="A-OTF リュウミン Pro U-KL" pitchFamily="18" charset="-128"/>
                <a:cs typeface="メイリオ" panose="020B0604030504040204" pitchFamily="50" charset="-128"/>
              </a:rPr>
              <a:t>『</a:t>
            </a:r>
            <a:r>
              <a:rPr lang="ja-JP" altLang="en-US" sz="1600" i="1" spc="300" dirty="0" smtClean="0">
                <a:solidFill>
                  <a:srgbClr val="002060"/>
                </a:solidFill>
                <a:latin typeface="A-OTF リュウミン Pro U-KL" pitchFamily="18" charset="-128"/>
                <a:ea typeface="A-OTF リュウミン Pro U-KL" pitchFamily="18" charset="-128"/>
                <a:cs typeface="メイリオ" panose="020B0604030504040204" pitchFamily="50" charset="-128"/>
              </a:rPr>
              <a:t>世界</a:t>
            </a:r>
            <a:r>
              <a:rPr lang="ja-JP" altLang="en-US" sz="1600" i="1" spc="300" dirty="0">
                <a:solidFill>
                  <a:srgbClr val="002060"/>
                </a:solidFill>
                <a:latin typeface="A-OTF リュウミン Pro U-KL" pitchFamily="18" charset="-128"/>
                <a:ea typeface="A-OTF リュウミン Pro U-KL" pitchFamily="18" charset="-128"/>
                <a:cs typeface="メイリオ" panose="020B0604030504040204" pitchFamily="50" charset="-128"/>
              </a:rPr>
              <a:t>に通用する個性的な温泉地</a:t>
            </a:r>
            <a:r>
              <a:rPr lang="ja-JP" altLang="en-US" sz="1600" i="1" spc="300" dirty="0" smtClean="0">
                <a:solidFill>
                  <a:srgbClr val="002060"/>
                </a:solidFill>
                <a:latin typeface="A-OTF リュウミン Pro U-KL" pitchFamily="18" charset="-128"/>
                <a:ea typeface="A-OTF リュウミン Pro U-KL" pitchFamily="18" charset="-128"/>
                <a:cs typeface="メイリオ" panose="020B0604030504040204" pitchFamily="50" charset="-128"/>
              </a:rPr>
              <a:t>形成</a:t>
            </a:r>
            <a:r>
              <a:rPr lang="en-US" altLang="ja-JP" sz="1600" i="1" spc="300" dirty="0" smtClean="0">
                <a:solidFill>
                  <a:srgbClr val="002060"/>
                </a:solidFill>
                <a:latin typeface="A-OTF リュウミン Pro U-KL" pitchFamily="18" charset="-128"/>
                <a:ea typeface="A-OTF リュウミン Pro U-KL" pitchFamily="18" charset="-128"/>
                <a:cs typeface="メイリオ" panose="020B0604030504040204" pitchFamily="50" charset="-128"/>
              </a:rPr>
              <a:t>』</a:t>
            </a:r>
          </a:p>
        </p:txBody>
      </p:sp>
      <p:sp>
        <p:nvSpPr>
          <p:cNvPr id="57" name="タイトル 1"/>
          <p:cNvSpPr txBox="1">
            <a:spLocks/>
          </p:cNvSpPr>
          <p:nvPr/>
        </p:nvSpPr>
        <p:spPr>
          <a:xfrm>
            <a:off x="4211960" y="5589240"/>
            <a:ext cx="1863403" cy="35559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ドイツとの交流</a:t>
            </a:r>
            <a:endParaRPr lang="en-US" altLang="ja-JP" sz="1200" spc="3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60321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7" y="1268760"/>
            <a:ext cx="9144000" cy="4455044"/>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7</a:t>
            </a:fld>
            <a:endParaRPr lang="ja-JP" altLang="en-US"/>
          </a:p>
        </p:txBody>
      </p:sp>
      <p:sp>
        <p:nvSpPr>
          <p:cNvPr id="7" name="タイトル 1"/>
          <p:cNvSpPr txBox="1">
            <a:spLocks/>
          </p:cNvSpPr>
          <p:nvPr/>
        </p:nvSpPr>
        <p:spPr>
          <a:xfrm>
            <a:off x="755576" y="944724"/>
            <a:ext cx="8388424" cy="54006"/>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2000" spc="600" dirty="0">
              <a:solidFill>
                <a:srgbClr val="002060"/>
              </a:solidFill>
              <a:latin typeface="A-OTF リュウミン Pro B-KL" pitchFamily="18" charset="-128"/>
              <a:ea typeface="A-OTF リュウミン Pro B-KL" pitchFamily="18" charset="-128"/>
              <a:cs typeface="メイリオ" panose="020B0604030504040204" pitchFamily="50" charset="-128"/>
            </a:endParaRPr>
          </a:p>
        </p:txBody>
      </p:sp>
      <p:sp>
        <p:nvSpPr>
          <p:cNvPr id="8" name="サブタイトル 2"/>
          <p:cNvSpPr txBox="1">
            <a:spLocks/>
          </p:cNvSpPr>
          <p:nvPr/>
        </p:nvSpPr>
        <p:spPr>
          <a:xfrm>
            <a:off x="683568" y="476672"/>
            <a:ext cx="8460432" cy="504056"/>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20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先人たちの夢</a:t>
            </a:r>
            <a:r>
              <a:rPr lang="en-US" altLang="ja-JP" sz="20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a:t>
            </a:r>
            <a:r>
              <a:rPr lang="ja-JP" altLang="en-US" sz="20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　地域遺伝子</a:t>
            </a:r>
            <a:endParaRPr lang="ja-JP" altLang="en-US" sz="2000" b="1" spc="600" dirty="0">
              <a:solidFill>
                <a:schemeClr val="tx1"/>
              </a:solidFill>
              <a:latin typeface="A-OTF リュウミン Pro B-KL" pitchFamily="18" charset="-128"/>
              <a:ea typeface="A-OTF リュウミン Pro B-KL" pitchFamily="18" charset="-128"/>
              <a:cs typeface="メイリオ" panose="020B0604030504040204" pitchFamily="50" charset="-128"/>
            </a:endParaRPr>
          </a:p>
        </p:txBody>
      </p:sp>
      <p:sp>
        <p:nvSpPr>
          <p:cNvPr id="19" name="サブタイトル 2"/>
          <p:cNvSpPr txBox="1">
            <a:spLocks/>
          </p:cNvSpPr>
          <p:nvPr/>
        </p:nvSpPr>
        <p:spPr>
          <a:xfrm>
            <a:off x="179512" y="2131358"/>
            <a:ext cx="4927407" cy="864096"/>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lnSpc>
                <a:spcPct val="150000"/>
              </a:lnSpc>
            </a:pPr>
            <a:r>
              <a:rPr lang="en-US" altLang="ja-JP" sz="1800" i="1" spc="600" dirty="0">
                <a:solidFill>
                  <a:schemeClr val="tx1"/>
                </a:solidFill>
                <a:latin typeface="A-OTF リュウミン Pro U-KL" pitchFamily="18" charset="-128"/>
                <a:ea typeface="A-OTF リュウミン Pro U-KL" pitchFamily="18" charset="-128"/>
                <a:cs typeface="メイリオ" panose="020B0604030504040204" pitchFamily="50" charset="-128"/>
              </a:rPr>
              <a:t>『</a:t>
            </a:r>
            <a:r>
              <a:rPr lang="ja-JP" altLang="en-US" sz="1800" i="1" spc="600" dirty="0">
                <a:solidFill>
                  <a:schemeClr val="tx1"/>
                </a:solidFill>
                <a:latin typeface="A-OTF リュウミン Pro U-KL" pitchFamily="18" charset="-128"/>
                <a:ea typeface="A-OTF リュウミン Pro U-KL" pitchFamily="18" charset="-128"/>
                <a:cs typeface="メイリオ" panose="020B0604030504040204" pitchFamily="50" charset="-128"/>
              </a:rPr>
              <a:t>東方日本の長湯温泉</a:t>
            </a:r>
            <a:r>
              <a:rPr lang="ja-JP" altLang="en-US" sz="1800" i="1" spc="600" dirty="0" smtClean="0">
                <a:solidFill>
                  <a:schemeClr val="tx1"/>
                </a:solidFill>
                <a:latin typeface="A-OTF リュウミン Pro U-KL" pitchFamily="18" charset="-128"/>
                <a:ea typeface="A-OTF リュウミン Pro U-KL" pitchFamily="18" charset="-128"/>
                <a:cs typeface="メイリオ" panose="020B0604030504040204" pitchFamily="50" charset="-128"/>
              </a:rPr>
              <a:t>、</a:t>
            </a:r>
            <a:endParaRPr lang="en-US" altLang="ja-JP" sz="1800" i="1" spc="600" dirty="0" smtClean="0">
              <a:solidFill>
                <a:schemeClr val="tx1"/>
              </a:solidFill>
              <a:latin typeface="A-OTF リュウミン Pro U-KL" pitchFamily="18" charset="-128"/>
              <a:ea typeface="A-OTF リュウミン Pro U-KL" pitchFamily="18" charset="-128"/>
              <a:cs typeface="メイリオ" panose="020B0604030504040204" pitchFamily="50" charset="-128"/>
            </a:endParaRPr>
          </a:p>
          <a:p>
            <a:pPr algn="l">
              <a:lnSpc>
                <a:spcPct val="150000"/>
              </a:lnSpc>
            </a:pPr>
            <a:r>
              <a:rPr lang="ja-JP" altLang="en-US" sz="1800" i="1" spc="600" dirty="0" smtClean="0">
                <a:solidFill>
                  <a:schemeClr val="tx1"/>
                </a:solidFill>
                <a:latin typeface="A-OTF リュウミン Pro U-KL" pitchFamily="18" charset="-128"/>
                <a:ea typeface="A-OTF リュウミン Pro U-KL" pitchFamily="18" charset="-128"/>
                <a:cs typeface="メイリオ" panose="020B0604030504040204" pitchFamily="50" charset="-128"/>
              </a:rPr>
              <a:t>　西方</a:t>
            </a:r>
            <a:r>
              <a:rPr lang="ja-JP" altLang="en-US" sz="1800" i="1" spc="600" dirty="0">
                <a:solidFill>
                  <a:schemeClr val="tx1"/>
                </a:solidFill>
                <a:latin typeface="A-OTF リュウミン Pro U-KL" pitchFamily="18" charset="-128"/>
                <a:ea typeface="A-OTF リュウミン Pro U-KL" pitchFamily="18" charset="-128"/>
                <a:cs typeface="メイリオ" panose="020B0604030504040204" pitchFamily="50" charset="-128"/>
              </a:rPr>
              <a:t>ドイツのカルルスバード</a:t>
            </a:r>
            <a:r>
              <a:rPr lang="en-US" altLang="ja-JP" sz="1800" i="1" spc="600" dirty="0">
                <a:solidFill>
                  <a:schemeClr val="tx1"/>
                </a:solidFill>
                <a:latin typeface="A-OTF リュウミン Pro U-KL" pitchFamily="18" charset="-128"/>
                <a:ea typeface="A-OTF リュウミン Pro U-KL" pitchFamily="18" charset="-128"/>
                <a:cs typeface="メイリオ" panose="020B0604030504040204" pitchFamily="50" charset="-128"/>
              </a:rPr>
              <a:t>』</a:t>
            </a:r>
            <a:endParaRPr lang="ja-JP" altLang="en-US" sz="1800" i="1" spc="600" dirty="0">
              <a:solidFill>
                <a:schemeClr val="tx1"/>
              </a:solidFill>
              <a:latin typeface="A-OTF リュウミン Pro U-KL" pitchFamily="18" charset="-128"/>
              <a:ea typeface="A-OTF リュウミン Pro U-KL" pitchFamily="18" charset="-128"/>
              <a:cs typeface="メイリオ" panose="020B0604030504040204" pitchFamily="50" charset="-128"/>
            </a:endParaRPr>
          </a:p>
        </p:txBody>
      </p:sp>
      <p:sp>
        <p:nvSpPr>
          <p:cNvPr id="24" name="サブタイトル 2"/>
          <p:cNvSpPr txBox="1">
            <a:spLocks/>
          </p:cNvSpPr>
          <p:nvPr/>
        </p:nvSpPr>
        <p:spPr>
          <a:xfrm>
            <a:off x="385929" y="5815370"/>
            <a:ext cx="8424936" cy="360040"/>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nSpc>
                <a:spcPct val="150000"/>
              </a:lnSpc>
            </a:pPr>
            <a:r>
              <a:rPr lang="ja-JP" altLang="en-US" sz="1200" i="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パンドラの箱に遺されていたのは、たった１枚のチラシだった・・・</a:t>
            </a:r>
            <a:endParaRPr lang="ja-JP" altLang="en-US" sz="1200" i="1" spc="600" dirty="0">
              <a:solidFill>
                <a:schemeClr val="tx1"/>
              </a:solidFill>
              <a:latin typeface="A-OTF リュウミン Pro B-KL" pitchFamily="18" charset="-128"/>
              <a:ea typeface="A-OTF リュウミン Pro B-KL" pitchFamily="18" charset="-128"/>
              <a:cs typeface="メイリオ"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132704"/>
            <a:ext cx="1224136" cy="1731188"/>
          </a:xfrm>
          <a:prstGeom prst="rect">
            <a:avLst/>
          </a:prstGeom>
        </p:spPr>
      </p:pic>
    </p:spTree>
    <p:extLst>
      <p:ext uri="{BB962C8B-B14F-4D97-AF65-F5344CB8AC3E}">
        <p14:creationId xmlns:p14="http://schemas.microsoft.com/office/powerpoint/2010/main" val="634343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サブタイトル 2"/>
          <p:cNvSpPr txBox="1">
            <a:spLocks/>
          </p:cNvSpPr>
          <p:nvPr/>
        </p:nvSpPr>
        <p:spPr>
          <a:xfrm>
            <a:off x="754858" y="1340768"/>
            <a:ext cx="8389142" cy="4680520"/>
          </a:xfrm>
          <a:prstGeom prst="rect">
            <a:avLst/>
          </a:prstGeom>
          <a:pattFill prst="pct50">
            <a:fgClr>
              <a:schemeClr val="bg2">
                <a:lumMod val="90000"/>
              </a:schemeClr>
            </a:fgClr>
            <a:bgClr>
              <a:schemeClr val="bg1"/>
            </a:bgClr>
          </a:pattFill>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2000" i="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 </a:t>
            </a:r>
            <a:endParaRPr lang="ja-JP" altLang="en-US" sz="2000" i="1" spc="600" dirty="0">
              <a:solidFill>
                <a:schemeClr val="tx1"/>
              </a:solidFill>
              <a:latin typeface="A-OTF リュウミン Pro B-KL" pitchFamily="18" charset="-128"/>
              <a:ea typeface="A-OTF リュウミン Pro B-KL" pitchFamily="18"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8</a:t>
            </a:fld>
            <a:endParaRPr lang="ja-JP" altLang="en-US"/>
          </a:p>
        </p:txBody>
      </p:sp>
      <p:sp>
        <p:nvSpPr>
          <p:cNvPr id="7" name="タイトル 1"/>
          <p:cNvSpPr txBox="1">
            <a:spLocks/>
          </p:cNvSpPr>
          <p:nvPr/>
        </p:nvSpPr>
        <p:spPr>
          <a:xfrm>
            <a:off x="755576" y="944724"/>
            <a:ext cx="8388424" cy="54006"/>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2000" spc="600" dirty="0">
              <a:solidFill>
                <a:srgbClr val="002060"/>
              </a:solidFill>
              <a:latin typeface="A-OTF リュウミン Pro B-KL" pitchFamily="18" charset="-128"/>
              <a:ea typeface="A-OTF リュウミン Pro B-KL" pitchFamily="18" charset="-128"/>
              <a:cs typeface="メイリオ" panose="020B0604030504040204" pitchFamily="50" charset="-128"/>
            </a:endParaRPr>
          </a:p>
        </p:txBody>
      </p:sp>
      <p:sp>
        <p:nvSpPr>
          <p:cNvPr id="8" name="サブタイトル 2"/>
          <p:cNvSpPr txBox="1">
            <a:spLocks/>
          </p:cNvSpPr>
          <p:nvPr/>
        </p:nvSpPr>
        <p:spPr>
          <a:xfrm>
            <a:off x="683568" y="476672"/>
            <a:ext cx="8460432" cy="504056"/>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2000" b="1" spc="600" dirty="0" smtClean="0">
                <a:solidFill>
                  <a:schemeClr val="tx1"/>
                </a:solidFill>
                <a:latin typeface="A-OTF リュウミン Pro B-KL" pitchFamily="18" charset="-128"/>
                <a:ea typeface="A-OTF リュウミン Pro B-KL" pitchFamily="18" charset="-128"/>
                <a:cs typeface="メイリオ" panose="020B0604030504040204" pitchFamily="50" charset="-128"/>
              </a:rPr>
              <a:t>グローバル化して、ローカルを強化する</a:t>
            </a:r>
            <a:endParaRPr lang="ja-JP" altLang="en-US" sz="2000" b="1" spc="600" dirty="0">
              <a:solidFill>
                <a:schemeClr val="tx1"/>
              </a:solidFill>
              <a:latin typeface="A-OTF リュウミン Pro B-KL" pitchFamily="18" charset="-128"/>
              <a:ea typeface="A-OTF リュウミン Pro B-KL" pitchFamily="18" charset="-128"/>
              <a:cs typeface="メイリオ" panose="020B0604030504040204" pitchFamily="50" charset="-128"/>
            </a:endParaRPr>
          </a:p>
        </p:txBody>
      </p:sp>
      <p:pic>
        <p:nvPicPr>
          <p:cNvPr id="16" name="Picture 6" descr="http://www.nagayu-onsen.com/siru/bunkabon/images/39-01-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9554" y="2564904"/>
            <a:ext cx="2274715" cy="15559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8" descr="http://www.nagayu-onsen.com/siru/bunkabon/images/41-01-500.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618235" y="4550383"/>
            <a:ext cx="2237355" cy="146323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2" descr="http://www.spa.or.jp/hyakkka/images/nagayu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4804946"/>
            <a:ext cx="1168648" cy="12086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4" descr="http://www.nagayu-onsen.com/siru/bunkabon/images/17-01-6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8064" y="4804945"/>
            <a:ext cx="1085632" cy="12086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013" y="3397416"/>
            <a:ext cx="1457325"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タイトル 1"/>
          <p:cNvSpPr txBox="1">
            <a:spLocks/>
          </p:cNvSpPr>
          <p:nvPr/>
        </p:nvSpPr>
        <p:spPr>
          <a:xfrm>
            <a:off x="971600" y="1484783"/>
            <a:ext cx="1368152" cy="4305015"/>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spc="300" dirty="0">
                <a:latin typeface="メイリオ" panose="020B0604030504040204" pitchFamily="50" charset="-128"/>
                <a:ea typeface="メイリオ" panose="020B0604030504040204" pitchFamily="50" charset="-128"/>
                <a:cs typeface="メイリオ" panose="020B0604030504040204" pitchFamily="50" charset="-128"/>
              </a:rPr>
              <a:t>平成</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元年</a:t>
            </a: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平成３年</a:t>
            </a: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平成４年</a:t>
            </a: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平成６年</a:t>
            </a: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ja-JP" altLang="en-US" sz="1200" spc="300" dirty="0">
                <a:latin typeface="メイリオ" panose="020B0604030504040204" pitchFamily="50" charset="-128"/>
                <a:ea typeface="メイリオ" panose="020B0604030504040204" pitchFamily="50" charset="-128"/>
                <a:cs typeface="メイリオ" panose="020B0604030504040204" pitchFamily="50" charset="-128"/>
              </a:rPr>
              <a:t>８</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spc="3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lang="ja-JP" altLang="en-US" sz="1200" spc="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タイトル 1"/>
          <p:cNvSpPr txBox="1">
            <a:spLocks/>
          </p:cNvSpPr>
          <p:nvPr/>
        </p:nvSpPr>
        <p:spPr>
          <a:xfrm>
            <a:off x="2123728" y="1484784"/>
            <a:ext cx="5184576" cy="446449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全国</a:t>
            </a:r>
            <a:r>
              <a:rPr lang="ja-JP" altLang="en-US" sz="1200" spc="300" dirty="0">
                <a:latin typeface="メイリオ" panose="020B0604030504040204" pitchFamily="50" charset="-128"/>
                <a:ea typeface="メイリオ" panose="020B0604030504040204" pitchFamily="50" charset="-128"/>
                <a:cs typeface="メイリオ" panose="020B0604030504040204" pitchFamily="50" charset="-128"/>
              </a:rPr>
              <a:t>炭酸泉</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シンポジウム</a:t>
            </a: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ドイツ</a:t>
            </a:r>
            <a:r>
              <a:rPr lang="ja-JP" altLang="en-US" sz="1200" spc="300" dirty="0">
                <a:latin typeface="メイリオ" panose="020B0604030504040204" pitchFamily="50" charset="-128"/>
                <a:ea typeface="メイリオ" panose="020B0604030504040204" pitchFamily="50" charset="-128"/>
                <a:cs typeface="メイリオ" panose="020B0604030504040204" pitchFamily="50" charset="-128"/>
              </a:rPr>
              <a:t>表敬訪問</a:t>
            </a:r>
            <a:r>
              <a:rPr lang="ja-JP" altLang="en-US" sz="1100" spc="300" dirty="0">
                <a:latin typeface="メイリオ" panose="020B0604030504040204" pitchFamily="50" charset="-128"/>
                <a:ea typeface="メイリオ" panose="020B0604030504040204" pitchFamily="50" charset="-128"/>
                <a:cs typeface="メイリオ" panose="020B0604030504040204" pitchFamily="50" charset="-128"/>
              </a:rPr>
              <a:t>（バートクロツィンゲン市との交流開始）</a:t>
            </a:r>
          </a:p>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友好親善都市</a:t>
            </a: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人材</a:t>
            </a:r>
            <a:r>
              <a:rPr lang="ja-JP" altLang="en-US" sz="1200" spc="300" dirty="0">
                <a:latin typeface="メイリオ" panose="020B0604030504040204" pitchFamily="50" charset="-128"/>
                <a:ea typeface="メイリオ" panose="020B0604030504040204" pitchFamily="50" charset="-128"/>
                <a:cs typeface="メイリオ" panose="020B0604030504040204" pitchFamily="50" charset="-128"/>
              </a:rPr>
              <a:t>交流事業開始</a:t>
            </a:r>
          </a:p>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西洋</a:t>
            </a:r>
            <a:r>
              <a:rPr lang="ja-JP" altLang="en-US" sz="1200" spc="300" dirty="0">
                <a:latin typeface="メイリオ" panose="020B0604030504040204" pitchFamily="50" charset="-128"/>
                <a:ea typeface="メイリオ" panose="020B0604030504040204" pitchFamily="50" charset="-128"/>
                <a:cs typeface="メイリオ" panose="020B0604030504040204" pitchFamily="50" charset="-128"/>
              </a:rPr>
              <a:t>と日本の温泉文化</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フォーラム</a:t>
            </a:r>
            <a:endParaRPr lang="ja-JP" altLang="en-US" sz="1200" spc="300" dirty="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a:latin typeface="メイリオ" panose="020B0604030504040204" pitchFamily="50" charset="-128"/>
                <a:ea typeface="メイリオ" panose="020B0604030504040204" pitchFamily="50" charset="-128"/>
                <a:cs typeface="メイリオ" panose="020B0604030504040204" pitchFamily="50" charset="-128"/>
              </a:rPr>
              <a:t>直入ラベルのドイツワイン</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初上陸</a:t>
            </a: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子どもたちのホームステイ交流開始</a:t>
            </a: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温泉療養文化館</a:t>
            </a:r>
            <a:r>
              <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御前湯</a:t>
            </a:r>
            <a:r>
              <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完成</a:t>
            </a: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バート・クロツィンゲン市に「ぶどう畑」誕生</a:t>
            </a: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ドイツ大学生のロングステイ開始</a:t>
            </a: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a:latin typeface="メイリオ" panose="020B0604030504040204" pitchFamily="50" charset="-128"/>
                <a:ea typeface="メイリオ" panose="020B0604030504040204" pitchFamily="50" charset="-128"/>
                <a:cs typeface="メイリオ" panose="020B0604030504040204" pitchFamily="50" charset="-128"/>
              </a:rPr>
              <a:t>バート・クロツィンゲン市</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に日本式温泉施設落成</a:t>
            </a:r>
            <a:endParaRPr lang="en-US" altLang="ja-JP" sz="1200" spc="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交流</a:t>
            </a:r>
            <a:r>
              <a:rPr lang="en-US" altLang="ja-JP" sz="1200" spc="300"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spc="300" dirty="0" smtClean="0">
                <a:latin typeface="メイリオ" panose="020B0604030504040204" pitchFamily="50" charset="-128"/>
                <a:ea typeface="メイリオ" panose="020B0604030504040204" pitchFamily="50" charset="-128"/>
                <a:cs typeface="メイリオ" panose="020B0604030504040204" pitchFamily="50" charset="-128"/>
              </a:rPr>
              <a:t>周年</a:t>
            </a:r>
            <a:endParaRPr lang="ja-JP" altLang="en-US" sz="1200" spc="3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80030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9</a:t>
            </a:fld>
            <a:endParaRPr lang="ja-JP" altLang="en-US">
              <a:solidFill>
                <a:prstClr val="black">
                  <a:tint val="75000"/>
                </a:prstClr>
              </a:solidFill>
            </a:endParaRPr>
          </a:p>
        </p:txBody>
      </p:sp>
      <p:sp>
        <p:nvSpPr>
          <p:cNvPr id="7" name="タイトル 1"/>
          <p:cNvSpPr txBox="1">
            <a:spLocks/>
          </p:cNvSpPr>
          <p:nvPr/>
        </p:nvSpPr>
        <p:spPr>
          <a:xfrm>
            <a:off x="755576" y="944724"/>
            <a:ext cx="8388424" cy="54006"/>
          </a:xfrm>
          <a:prstGeom prst="rect">
            <a:avLst/>
          </a:prstGeom>
          <a:solidFill>
            <a:srgbClr val="002060"/>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endParaRPr lang="ja-JP" altLang="en-US" sz="2000" spc="600" dirty="0">
              <a:solidFill>
                <a:srgbClr val="002060"/>
              </a:solidFill>
              <a:latin typeface="A-OTF リュウミン Pro B-KL" pitchFamily="18" charset="-128"/>
              <a:ea typeface="A-OTF リュウミン Pro B-KL" pitchFamily="18" charset="-128"/>
              <a:cs typeface="メイリオ" panose="020B0604030504040204" pitchFamily="50" charset="-128"/>
            </a:endParaRPr>
          </a:p>
        </p:txBody>
      </p:sp>
      <p:sp>
        <p:nvSpPr>
          <p:cNvPr id="8" name="サブタイトル 2"/>
          <p:cNvSpPr txBox="1">
            <a:spLocks/>
          </p:cNvSpPr>
          <p:nvPr/>
        </p:nvSpPr>
        <p:spPr>
          <a:xfrm>
            <a:off x="683568" y="476672"/>
            <a:ext cx="8460432" cy="504056"/>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sz="2000" b="1" spc="600" dirty="0" smtClean="0">
                <a:solidFill>
                  <a:prstClr val="black"/>
                </a:solidFill>
                <a:latin typeface="A-OTF リュウミン Pro B-KL" pitchFamily="18" charset="-128"/>
                <a:ea typeface="A-OTF リュウミン Pro B-KL" pitchFamily="18" charset="-128"/>
                <a:cs typeface="メイリオ" panose="020B0604030504040204" pitchFamily="50" charset="-128"/>
              </a:rPr>
              <a:t>ドイツ交流の軌跡</a:t>
            </a:r>
            <a:endParaRPr lang="ja-JP" altLang="en-US" sz="2000" b="1" spc="600" dirty="0">
              <a:solidFill>
                <a:prstClr val="black"/>
              </a:solidFill>
              <a:latin typeface="A-OTF リュウミン Pro B-KL" pitchFamily="18" charset="-128"/>
              <a:ea typeface="A-OTF リュウミン Pro B-KL" pitchFamily="18" charset="-128"/>
              <a:cs typeface="メイリオ" panose="020B0604030504040204" pitchFamily="50" charset="-128"/>
            </a:endParaRPr>
          </a:p>
        </p:txBody>
      </p:sp>
      <p:pic>
        <p:nvPicPr>
          <p:cNvPr id="1027" name="Picture 3" descr="C:\Users\kikaku1\Desktop\IMG_138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00" t="6680" r="10338" b="4831"/>
          <a:stretch/>
        </p:blipFill>
        <p:spPr bwMode="auto">
          <a:xfrm>
            <a:off x="5077549" y="4152957"/>
            <a:ext cx="1065219" cy="7521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9" name="Picture 5" descr="C:\Users\kikaku1\Desktop\IMG_138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75" t="6680" r="9607" b="4831"/>
          <a:stretch/>
        </p:blipFill>
        <p:spPr bwMode="auto">
          <a:xfrm>
            <a:off x="7567882" y="4177986"/>
            <a:ext cx="1039133" cy="7521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C:\Users\kikaku1\Desktop\IMG_138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14" t="6680" r="7787" b="4831"/>
          <a:stretch/>
        </p:blipFill>
        <p:spPr bwMode="auto">
          <a:xfrm>
            <a:off x="6354139" y="4177986"/>
            <a:ext cx="1012962" cy="72714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1" name="Picture 7" descr="C:\Users\kikaku1\Desktop\IMG_138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23" t="12426" r="6102" b="7156"/>
          <a:stretch/>
        </p:blipFill>
        <p:spPr bwMode="auto">
          <a:xfrm>
            <a:off x="5077549" y="4974503"/>
            <a:ext cx="834730" cy="11764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2" descr="http://www.nagayu-onsen.com/siru/bunkabon/images/17-02-360.jpg"/>
          <p:cNvPicPr>
            <a:picLocks noChangeAspect="1" noChangeArrowheads="1"/>
          </p:cNvPicPr>
          <p:nvPr/>
        </p:nvPicPr>
        <p:blipFill rotWithShape="1">
          <a:blip r:embed="rId6">
            <a:extLst>
              <a:ext uri="{28A0092B-C50C-407E-A947-70E740481C1C}">
                <a14:useLocalDpi xmlns:a14="http://schemas.microsoft.com/office/drawing/2010/main" val="0"/>
              </a:ext>
            </a:extLst>
          </a:blip>
          <a:srcRect l="4097" r="4148"/>
          <a:stretch/>
        </p:blipFill>
        <p:spPr bwMode="auto">
          <a:xfrm>
            <a:off x="6024093" y="5002601"/>
            <a:ext cx="1673055" cy="116034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12" descr="ミュラー・トゥルガウ"/>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095" r="30190"/>
          <a:stretch/>
        </p:blipFill>
        <p:spPr bwMode="auto">
          <a:xfrm>
            <a:off x="7839292" y="5008926"/>
            <a:ext cx="772021" cy="116034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6" y="1039772"/>
            <a:ext cx="2144359" cy="1473860"/>
          </a:xfrm>
          <a:prstGeom prst="rect">
            <a:avLst/>
          </a:prstGeom>
        </p:spPr>
      </p:pic>
      <p:pic>
        <p:nvPicPr>
          <p:cNvPr id="4" name="図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37749" y="2653729"/>
            <a:ext cx="2081478" cy="1425835"/>
          </a:xfrm>
          <a:prstGeom prst="rect">
            <a:avLst/>
          </a:prstGeom>
        </p:spPr>
      </p:pic>
      <p:pic>
        <p:nvPicPr>
          <p:cNvPr id="5" name="図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54155" y="1054259"/>
            <a:ext cx="2130437" cy="1459373"/>
          </a:xfrm>
          <a:prstGeom prst="rect">
            <a:avLst/>
          </a:prstGeom>
        </p:spPr>
      </p:pic>
      <p:pic>
        <p:nvPicPr>
          <p:cNvPr id="6" name="図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98469" y="2644712"/>
            <a:ext cx="2081478" cy="1415285"/>
          </a:xfrm>
          <a:prstGeom prst="rect">
            <a:avLst/>
          </a:prstGeom>
        </p:spPr>
      </p:pic>
      <p:pic>
        <p:nvPicPr>
          <p:cNvPr id="9" name="図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10934" y="4498692"/>
            <a:ext cx="2069381" cy="1463215"/>
          </a:xfrm>
          <a:prstGeom prst="rect">
            <a:avLst/>
          </a:prstGeom>
        </p:spPr>
      </p:pic>
      <p:pic>
        <p:nvPicPr>
          <p:cNvPr id="10" name="図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4807" y="4467845"/>
            <a:ext cx="2069381" cy="1462409"/>
          </a:xfrm>
          <a:prstGeom prst="rect">
            <a:avLst/>
          </a:prstGeom>
        </p:spPr>
      </p:pic>
      <p:sp>
        <p:nvSpPr>
          <p:cNvPr id="28" name="タイトル 1"/>
          <p:cNvSpPr txBox="1">
            <a:spLocks/>
          </p:cNvSpPr>
          <p:nvPr/>
        </p:nvSpPr>
        <p:spPr>
          <a:xfrm>
            <a:off x="674806" y="6005061"/>
            <a:ext cx="2069381" cy="32841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800" spc="300" dirty="0" smtClean="0">
                <a:latin typeface="A-OTF リュウミン Pro B-KL" pitchFamily="18" charset="-128"/>
                <a:ea typeface="A-OTF リュウミン Pro B-KL" pitchFamily="18" charset="-128"/>
                <a:cs typeface="メイリオ" panose="020B0604030504040204" pitchFamily="50" charset="-128"/>
              </a:rPr>
              <a:t>コーラスグループドイツ訪問</a:t>
            </a:r>
            <a:endParaRPr lang="en-US" altLang="ja-JP" sz="800" spc="300" dirty="0" smtClean="0">
              <a:latin typeface="A-OTF リュウミン Pro B-KL" pitchFamily="18" charset="-128"/>
              <a:ea typeface="A-OTF リュウミン Pro B-KL" pitchFamily="18" charset="-128"/>
              <a:cs typeface="メイリオ" panose="020B0604030504040204" pitchFamily="50" charset="-128"/>
            </a:endParaRPr>
          </a:p>
        </p:txBody>
      </p:sp>
      <p:sp>
        <p:nvSpPr>
          <p:cNvPr id="29" name="タイトル 1"/>
          <p:cNvSpPr txBox="1">
            <a:spLocks/>
          </p:cNvSpPr>
          <p:nvPr/>
        </p:nvSpPr>
        <p:spPr>
          <a:xfrm>
            <a:off x="2938022" y="6005061"/>
            <a:ext cx="2069381" cy="32841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800" spc="300" dirty="0" smtClean="0">
                <a:latin typeface="A-OTF リュウミン Pro B-KL" pitchFamily="18" charset="-128"/>
                <a:ea typeface="A-OTF リュウミン Pro B-KL" pitchFamily="18" charset="-128"/>
                <a:cs typeface="メイリオ" panose="020B0604030504040204" pitchFamily="50" charset="-128"/>
              </a:rPr>
              <a:t>経済視察団</a:t>
            </a:r>
            <a:endParaRPr lang="en-US" altLang="ja-JP" sz="800" spc="300" dirty="0" smtClean="0">
              <a:latin typeface="A-OTF リュウミン Pro B-KL" pitchFamily="18" charset="-128"/>
              <a:ea typeface="A-OTF リュウミン Pro B-KL" pitchFamily="18" charset="-128"/>
              <a:cs typeface="メイリオ" panose="020B0604030504040204" pitchFamily="50" charset="-128"/>
            </a:endParaRPr>
          </a:p>
        </p:txBody>
      </p:sp>
      <p:sp>
        <p:nvSpPr>
          <p:cNvPr id="30" name="タイトル 1"/>
          <p:cNvSpPr txBox="1">
            <a:spLocks/>
          </p:cNvSpPr>
          <p:nvPr/>
        </p:nvSpPr>
        <p:spPr>
          <a:xfrm>
            <a:off x="467544" y="3352354"/>
            <a:ext cx="2069381" cy="32841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800" spc="300" dirty="0" smtClean="0">
                <a:latin typeface="A-OTF リュウミン Pro B-KL" pitchFamily="18" charset="-128"/>
                <a:ea typeface="A-OTF リュウミン Pro B-KL" pitchFamily="18" charset="-128"/>
                <a:cs typeface="メイリオ" panose="020B0604030504040204" pitchFamily="50" charset="-128"/>
              </a:rPr>
              <a:t>ドイツホームステイ</a:t>
            </a:r>
            <a:endParaRPr lang="en-US" altLang="ja-JP" sz="800" spc="300" dirty="0" smtClean="0">
              <a:latin typeface="A-OTF リュウミン Pro B-KL" pitchFamily="18" charset="-128"/>
              <a:ea typeface="A-OTF リュウミン Pro B-KL" pitchFamily="18" charset="-128"/>
              <a:cs typeface="メイリオ" panose="020B0604030504040204" pitchFamily="50" charset="-128"/>
            </a:endParaRPr>
          </a:p>
        </p:txBody>
      </p:sp>
      <p:sp>
        <p:nvSpPr>
          <p:cNvPr id="31" name="タイトル 1"/>
          <p:cNvSpPr txBox="1">
            <a:spLocks/>
          </p:cNvSpPr>
          <p:nvPr/>
        </p:nvSpPr>
        <p:spPr>
          <a:xfrm>
            <a:off x="4390101" y="3352354"/>
            <a:ext cx="2069381" cy="32841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800" spc="300" dirty="0" smtClean="0">
                <a:latin typeface="A-OTF リュウミン Pro B-KL" pitchFamily="18" charset="-128"/>
                <a:ea typeface="A-OTF リュウミン Pro B-KL" pitchFamily="18" charset="-128"/>
                <a:cs typeface="メイリオ" panose="020B0604030504040204" pitchFamily="50" charset="-128"/>
              </a:rPr>
              <a:t>直入ホームステイ</a:t>
            </a:r>
            <a:endParaRPr lang="en-US" altLang="ja-JP" sz="800" spc="300" dirty="0" smtClean="0">
              <a:latin typeface="A-OTF リュウミン Pro B-KL" pitchFamily="18" charset="-128"/>
              <a:ea typeface="A-OTF リュウミン Pro B-KL" pitchFamily="18" charset="-128"/>
              <a:cs typeface="メイリオ" panose="020B0604030504040204" pitchFamily="50" charset="-128"/>
            </a:endParaRPr>
          </a:p>
        </p:txBody>
      </p:sp>
    </p:spTree>
    <p:extLst>
      <p:ext uri="{BB962C8B-B14F-4D97-AF65-F5344CB8AC3E}">
        <p14:creationId xmlns:p14="http://schemas.microsoft.com/office/powerpoint/2010/main" val="1800928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1136</Words>
  <Application>Microsoft Office PowerPoint</Application>
  <PresentationFormat>画面に合わせる (4:3)</PresentationFormat>
  <Paragraphs>155</Paragraphs>
  <Slides>14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A-OTF リュウミン Pro B-KL</vt:lpstr>
      <vt:lpstr>A-OTF リュウミン Pro R-KL</vt:lpstr>
      <vt:lpstr>A-OTF リュウミン Pro U-KL</vt:lpstr>
      <vt:lpstr>ＭＳ Ｐゴシック</vt:lpstr>
      <vt:lpstr>メイリオ</vt:lpstr>
      <vt:lpstr>Arial</vt:lpstr>
      <vt:lpstr>Calibri</vt:lpstr>
      <vt:lpstr>Office テーマ</vt:lpstr>
      <vt:lpstr>『世界に通用する個性的な温泉地形成』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kikaku1</dc:creator>
  <cp:lastModifiedBy>kousitu0</cp:lastModifiedBy>
  <cp:revision>86</cp:revision>
  <cp:lastPrinted>2015-09-25T02:33:35Z</cp:lastPrinted>
  <dcterms:created xsi:type="dcterms:W3CDTF">2015-09-10T11:21:54Z</dcterms:created>
  <dcterms:modified xsi:type="dcterms:W3CDTF">2015-09-25T08:39:40Z</dcterms:modified>
</cp:coreProperties>
</file>