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244" r:id="rId2"/>
  </p:sldMasterIdLst>
  <p:notesMasterIdLst>
    <p:notesMasterId r:id="rId27"/>
  </p:notesMasterIdLst>
  <p:handoutMasterIdLst>
    <p:handoutMasterId r:id="rId28"/>
  </p:handoutMasterIdLst>
  <p:sldIdLst>
    <p:sldId id="1757" r:id="rId3"/>
    <p:sldId id="1760" r:id="rId4"/>
    <p:sldId id="1709" r:id="rId5"/>
    <p:sldId id="1761" r:id="rId6"/>
    <p:sldId id="1696" r:id="rId7"/>
    <p:sldId id="1762" r:id="rId8"/>
    <p:sldId id="1777" r:id="rId9"/>
    <p:sldId id="1792" r:id="rId10"/>
    <p:sldId id="1787" r:id="rId11"/>
    <p:sldId id="1791" r:id="rId12"/>
    <p:sldId id="1784" r:id="rId13"/>
    <p:sldId id="1788" r:id="rId14"/>
    <p:sldId id="1785" r:id="rId15"/>
    <p:sldId id="1786" r:id="rId16"/>
    <p:sldId id="1789" r:id="rId17"/>
    <p:sldId id="1799" r:id="rId18"/>
    <p:sldId id="1800" r:id="rId19"/>
    <p:sldId id="1798" r:id="rId20"/>
    <p:sldId id="1794" r:id="rId21"/>
    <p:sldId id="1796" r:id="rId22"/>
    <p:sldId id="1801" r:id="rId23"/>
    <p:sldId id="1795" r:id="rId24"/>
    <p:sldId id="1797" r:id="rId25"/>
    <p:sldId id="1802" r:id="rId26"/>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99"/>
    <a:srgbClr val="FF5050"/>
    <a:srgbClr val="3333CC"/>
    <a:srgbClr val="F9ADA5"/>
    <a:srgbClr val="97FFC6"/>
    <a:srgbClr val="CCECFF"/>
    <a:srgbClr val="990000"/>
    <a:srgbClr val="CC3300"/>
    <a:srgbClr val="D73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91" autoAdjust="0"/>
    <p:restoredTop sz="99823" autoAdjust="0"/>
  </p:normalViewPr>
  <p:slideViewPr>
    <p:cSldViewPr snapToGrid="0">
      <p:cViewPr varScale="1">
        <p:scale>
          <a:sx n="89" d="100"/>
          <a:sy n="89" d="100"/>
        </p:scale>
        <p:origin x="1426"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7" d="100"/>
          <a:sy n="107" d="100"/>
        </p:scale>
        <p:origin x="2294" y="-14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BMMedia\AppData\Local\Microsoft\Windows\Temporary%20Internet%20Files\Content.Outlook\TAZ2W2S7\&#26368;&#26032;&#12464;&#12521;&#12501;201402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9178459819924E-2"/>
          <c:y val="4.4400163540907457E-2"/>
          <c:w val="0.79252084639862541"/>
          <c:h val="0.88943677911820651"/>
        </c:manualLayout>
      </c:layout>
      <c:lineChart>
        <c:grouping val="standard"/>
        <c:varyColors val="0"/>
        <c:ser>
          <c:idx val="0"/>
          <c:order val="0"/>
          <c:tx>
            <c:strRef>
              <c:f>'\\192.168.7.12\db共有\一時フォルダ\根橋\D&amp;B編集部共有\江渕さんフォルダ\講演\江渕さん講演　2013健康博覧会\[グラフマスタ20130312.xlsx]富士経済訂正後'!$A$8</c:f>
              <c:strCache>
                <c:ptCount val="1"/>
                <c:pt idx="0">
                  <c:v>エステティック</c:v>
                </c:pt>
              </c:strCache>
            </c:strRef>
          </c:tx>
          <c:cat>
            <c:numRef>
              <c:f>'\\192.168.7.12\db共有\一時フォルダ\根橋\D&amp;B編集部共有\江渕さんフォルダ\講演\江渕さん講演　2013健康博覧会\[グラフマスタ20130312.xlsx]富士経済訂正後'!$B$7:$L$7</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'\\192.168.7.12\db共有\一時フォルダ\根橋\D&amp;B編集部共有\江渕さんフォルダ\講演\江渕さん講演　2013健康博覧会\[グラフマスタ20130312.xlsx]富士経済訂正後'!$B$8:$L$8</c:f>
              <c:numCache>
                <c:formatCode>General</c:formatCode>
                <c:ptCount val="11"/>
                <c:pt idx="0">
                  <c:v>3750</c:v>
                </c:pt>
                <c:pt idx="1">
                  <c:v>3814</c:v>
                </c:pt>
                <c:pt idx="2">
                  <c:v>3865</c:v>
                </c:pt>
                <c:pt idx="3">
                  <c:v>4005</c:v>
                </c:pt>
                <c:pt idx="4">
                  <c:v>3977</c:v>
                </c:pt>
                <c:pt idx="5">
                  <c:v>3971</c:v>
                </c:pt>
                <c:pt idx="6">
                  <c:v>3864</c:v>
                </c:pt>
                <c:pt idx="7">
                  <c:v>3639</c:v>
                </c:pt>
                <c:pt idx="8">
                  <c:v>3534</c:v>
                </c:pt>
                <c:pt idx="9">
                  <c:v>3494</c:v>
                </c:pt>
                <c:pt idx="10">
                  <c:v>3491</c:v>
                </c:pt>
              </c:numCache>
            </c:numRef>
          </c:val>
          <c:smooth val="0"/>
        </c:ser>
        <c:ser>
          <c:idx val="1"/>
          <c:order val="1"/>
          <c:tx>
            <c:strRef>
              <c:f>'\\192.168.7.12\db共有\一時フォルダ\根橋\D&amp;B編集部共有\江渕さんフォルダ\講演\江渕さん講演　2013健康博覧会\[グラフマスタ20130312.xlsx]富士経済訂正後'!$A$9</c:f>
              <c:strCache>
                <c:ptCount val="1"/>
                <c:pt idx="0">
                  <c:v>フィットネス</c:v>
                </c:pt>
              </c:strCache>
            </c:strRef>
          </c:tx>
          <c:cat>
            <c:numRef>
              <c:f>'\\192.168.7.12\db共有\一時フォルダ\根橋\D&amp;B編集部共有\江渕さんフォルダ\講演\江渕さん講演　2013健康博覧会\[グラフマスタ20130312.xlsx]富士経済訂正後'!$B$7:$L$7</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'\\192.168.7.12\db共有\一時フォルダ\根橋\D&amp;B編集部共有\江渕さんフォルダ\講演\江渕さん講演　2013健康博覧会\[グラフマスタ20130312.xlsx]富士経済訂正後'!$B$9:$L$9</c:f>
              <c:numCache>
                <c:formatCode>General</c:formatCode>
                <c:ptCount val="11"/>
                <c:pt idx="0">
                  <c:v>3580</c:v>
                </c:pt>
                <c:pt idx="1">
                  <c:v>3680</c:v>
                </c:pt>
                <c:pt idx="2">
                  <c:v>3800</c:v>
                </c:pt>
                <c:pt idx="3">
                  <c:v>4020</c:v>
                </c:pt>
                <c:pt idx="4">
                  <c:v>4270</c:v>
                </c:pt>
                <c:pt idx="5">
                  <c:v>4220</c:v>
                </c:pt>
                <c:pt idx="6">
                  <c:v>4160</c:v>
                </c:pt>
                <c:pt idx="7">
                  <c:v>4090</c:v>
                </c:pt>
                <c:pt idx="8">
                  <c:v>4140</c:v>
                </c:pt>
                <c:pt idx="9">
                  <c:v>4090</c:v>
                </c:pt>
                <c:pt idx="10">
                  <c:v>4120</c:v>
                </c:pt>
              </c:numCache>
            </c:numRef>
          </c:val>
          <c:smooth val="0"/>
        </c:ser>
        <c:ser>
          <c:idx val="2"/>
          <c:order val="2"/>
          <c:tx>
            <c:strRef>
              <c:f>'\\192.168.7.12\db共有\一時フォルダ\根橋\D&amp;B編集部共有\江渕さんフォルダ\講演\江渕さん講演　2013健康博覧会\[グラフマスタ20130312.xlsx]富士経済訂正後'!$A$10</c:f>
              <c:strCache>
                <c:ptCount val="1"/>
                <c:pt idx="0">
                  <c:v>スパ</c:v>
                </c:pt>
              </c:strCache>
            </c:strRef>
          </c:tx>
          <c:cat>
            <c:numRef>
              <c:f>'\\192.168.7.12\db共有\一時フォルダ\根橋\D&amp;B編集部共有\江渕さんフォルダ\講演\江渕さん講演　2013健康博覧会\[グラフマスタ20130312.xlsx]富士経済訂正後'!$B$7:$L$7</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'\\192.168.7.12\db共有\一時フォルダ\根橋\D&amp;B編集部共有\江渕さんフォルダ\講演\江渕さん講演　2013健康博覧会\[グラフマスタ20130312.xlsx]富士経済訂正後'!$B$10:$L$10</c:f>
              <c:numCache>
                <c:formatCode>General</c:formatCode>
                <c:ptCount val="11"/>
                <c:pt idx="4">
                  <c:v>5700</c:v>
                </c:pt>
                <c:pt idx="5">
                  <c:v>7100</c:v>
                </c:pt>
                <c:pt idx="6">
                  <c:v>7000</c:v>
                </c:pt>
              </c:numCache>
            </c:numRef>
          </c:val>
          <c:smooth val="0"/>
        </c:ser>
        <c:ser>
          <c:idx val="3"/>
          <c:order val="3"/>
          <c:tx>
            <c:strRef>
              <c:f>'\\192.168.7.12\db共有\一時フォルダ\根橋\D&amp;B編集部共有\江渕さんフォルダ\講演\江渕さん講演　2013健康博覧会\[グラフマスタ20130312.xlsx]富士経済訂正後'!$A$11</c:f>
              <c:strCache>
                <c:ptCount val="1"/>
                <c:pt idx="0">
                  <c:v>ネイル</c:v>
                </c:pt>
              </c:strCache>
            </c:strRef>
          </c:tx>
          <c:cat>
            <c:numRef>
              <c:f>'\\192.168.7.12\db共有\一時フォルダ\根橋\D&amp;B編集部共有\江渕さんフォルダ\講演\江渕さん講演　2013健康博覧会\[グラフマスタ20130312.xlsx]富士経済訂正後'!$B$7:$L$7</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'\\192.168.7.12\db共有\一時フォルダ\根橋\D&amp;B編集部共有\江渕さんフォルダ\講演\江渕さん講演　2013健康博覧会\[グラフマスタ20130312.xlsx]富士経済訂正後'!$B$11:$L$11</c:f>
              <c:numCache>
                <c:formatCode>General</c:formatCode>
                <c:ptCount val="11"/>
                <c:pt idx="3">
                  <c:v>1114</c:v>
                </c:pt>
                <c:pt idx="4">
                  <c:v>1292</c:v>
                </c:pt>
                <c:pt idx="5">
                  <c:v>1607</c:v>
                </c:pt>
                <c:pt idx="6">
                  <c:v>1955</c:v>
                </c:pt>
                <c:pt idx="7">
                  <c:v>1971</c:v>
                </c:pt>
                <c:pt idx="8">
                  <c:v>2033</c:v>
                </c:pt>
                <c:pt idx="9">
                  <c:v>2084</c:v>
                </c:pt>
                <c:pt idx="10">
                  <c:v>2165</c:v>
                </c:pt>
              </c:numCache>
            </c:numRef>
          </c:val>
          <c:smooth val="0"/>
        </c:ser>
        <c:ser>
          <c:idx val="4"/>
          <c:order val="4"/>
          <c:tx>
            <c:strRef>
              <c:f>'\\192.168.7.12\db共有\一時フォルダ\根橋\D&amp;B編集部共有\江渕さんフォルダ\講演\江渕さん講演　2013健康博覧会\[グラフマスタ20130312.xlsx]富士経済訂正後'!$A$12</c:f>
              <c:strCache>
                <c:ptCount val="1"/>
                <c:pt idx="0">
                  <c:v>アロマ</c:v>
                </c:pt>
              </c:strCache>
            </c:strRef>
          </c:tx>
          <c:cat>
            <c:numRef>
              <c:f>'\\192.168.7.12\db共有\一時フォルダ\根橋\D&amp;B編集部共有\江渕さんフォルダ\講演\江渕さん講演　2013健康博覧会\[グラフマスタ20130312.xlsx]富士経済訂正後'!$B$7:$L$7</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'\\192.168.7.12\db共有\一時フォルダ\根橋\D&amp;B編集部共有\江渕さんフォルダ\講演\江渕さん講演　2013健康博覧会\[グラフマスタ20130312.xlsx]富士経済訂正後'!$B$12:$L$12</c:f>
              <c:numCache>
                <c:formatCode>General</c:formatCode>
                <c:ptCount val="11"/>
                <c:pt idx="9">
                  <c:v>2654</c:v>
                </c:pt>
              </c:numCache>
            </c:numRef>
          </c:val>
          <c:smooth val="0"/>
        </c:ser>
        <c:dLbls>
          <c:showLegendKey val="0"/>
          <c:showVal val="0"/>
          <c:showCatName val="0"/>
          <c:showSerName val="0"/>
          <c:showPercent val="0"/>
          <c:showBubbleSize val="0"/>
        </c:dLbls>
        <c:marker val="1"/>
        <c:smooth val="0"/>
        <c:axId val="340599840"/>
        <c:axId val="340601800"/>
      </c:lineChart>
      <c:catAx>
        <c:axId val="340599840"/>
        <c:scaling>
          <c:orientation val="minMax"/>
        </c:scaling>
        <c:delete val="0"/>
        <c:axPos val="b"/>
        <c:numFmt formatCode="General" sourceLinked="1"/>
        <c:majorTickMark val="out"/>
        <c:minorTickMark val="none"/>
        <c:tickLblPos val="nextTo"/>
        <c:crossAx val="340601800"/>
        <c:crosses val="autoZero"/>
        <c:auto val="1"/>
        <c:lblAlgn val="ctr"/>
        <c:lblOffset val="100"/>
        <c:noMultiLvlLbl val="0"/>
      </c:catAx>
      <c:valAx>
        <c:axId val="340601800"/>
        <c:scaling>
          <c:orientation val="minMax"/>
        </c:scaling>
        <c:delete val="0"/>
        <c:axPos val="l"/>
        <c:majorGridlines/>
        <c:numFmt formatCode="General" sourceLinked="1"/>
        <c:majorTickMark val="out"/>
        <c:minorTickMark val="none"/>
        <c:tickLblPos val="nextTo"/>
        <c:crossAx val="340599840"/>
        <c:crosses val="autoZero"/>
        <c:crossBetween val="between"/>
      </c:valAx>
      <c:spPr>
        <a:solidFill>
          <a:schemeClr val="bg2"/>
        </a:solidFill>
      </c:spPr>
    </c:plotArea>
    <c:legend>
      <c:legendPos val="r"/>
      <c:layout>
        <c:manualLayout>
          <c:xMode val="edge"/>
          <c:yMode val="edge"/>
          <c:x val="0.84095296917016626"/>
          <c:y val="0.76325870065597357"/>
          <c:w val="0.15904703082983379"/>
          <c:h val="0.23615228883232792"/>
        </c:manualLayout>
      </c:layout>
      <c:overlay val="0"/>
    </c:legend>
    <c:plotVisOnly val="1"/>
    <c:dispBlanksAs val="gap"/>
    <c:showDLblsOverMax val="0"/>
  </c:chart>
  <c:spPr>
    <a:solidFill>
      <a:schemeClr val="bg2"/>
    </a:solid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D51EB-EE61-4C07-B1DE-8210B36D1EFF}"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kumimoji="1" lang="ja-JP" altLang="en-US"/>
        </a:p>
      </dgm:t>
    </dgm:pt>
    <dgm:pt modelId="{802A222D-61AA-47A2-AB7F-05886D1C1B44}">
      <dgm:prSet phldrT="[テキスト]" custT="1"/>
      <dgm:spPr/>
      <dgm:t>
        <a:bodyPr/>
        <a:lstStyle/>
        <a:p>
          <a:r>
            <a:rPr kumimoji="1" lang="ja-JP" altLang="en-US" sz="2400" b="1" dirty="0" smtClean="0"/>
            <a:t>新産業の</a:t>
          </a:r>
          <a:endParaRPr kumimoji="1" lang="en-US" altLang="ja-JP" sz="2400" b="1" dirty="0" smtClean="0"/>
        </a:p>
        <a:p>
          <a:r>
            <a:rPr kumimoji="1" lang="ja-JP" altLang="en-US" sz="2400" b="1" dirty="0" smtClean="0"/>
            <a:t>創出</a:t>
          </a:r>
          <a:endParaRPr kumimoji="1" lang="en-US" altLang="ja-JP" sz="2400" b="1" dirty="0" smtClean="0"/>
        </a:p>
      </dgm:t>
    </dgm:pt>
    <dgm:pt modelId="{0BB486C4-661C-4AE6-A3C7-77CD2A14398E}" type="parTrans" cxnId="{5EA0AD78-A142-420D-810A-5E5A17D78D2E}">
      <dgm:prSet/>
      <dgm:spPr/>
      <dgm:t>
        <a:bodyPr/>
        <a:lstStyle/>
        <a:p>
          <a:endParaRPr kumimoji="1" lang="ja-JP" altLang="en-US"/>
        </a:p>
      </dgm:t>
    </dgm:pt>
    <dgm:pt modelId="{95ADD242-2BC8-41DC-A40F-683A3875346C}" type="sibTrans" cxnId="{5EA0AD78-A142-420D-810A-5E5A17D78D2E}">
      <dgm:prSet/>
      <dgm:spPr/>
      <dgm:t>
        <a:bodyPr/>
        <a:lstStyle/>
        <a:p>
          <a:endParaRPr kumimoji="1" lang="ja-JP" altLang="en-US"/>
        </a:p>
      </dgm:t>
    </dgm:pt>
    <dgm:pt modelId="{25AD0640-96F7-41CD-9F63-0A35AAE01BA3}">
      <dgm:prSet phldrT="[テキスト]" custT="1"/>
      <dgm:spPr/>
      <dgm:t>
        <a:bodyPr/>
        <a:lstStyle/>
        <a:p>
          <a:r>
            <a:rPr kumimoji="1" lang="ja-JP" altLang="en-US" sz="2000" b="1" dirty="0" smtClean="0"/>
            <a:t>事業環境</a:t>
          </a:r>
          <a:endParaRPr kumimoji="1" lang="en-US" altLang="ja-JP" sz="2000" b="1" dirty="0" smtClean="0"/>
        </a:p>
        <a:p>
          <a:r>
            <a:rPr kumimoji="1" lang="ja-JP" altLang="en-US" sz="2000" b="1" dirty="0" smtClean="0"/>
            <a:t>ＷＧ</a:t>
          </a:r>
          <a:endParaRPr kumimoji="1" lang="ja-JP" altLang="en-US" sz="2000" b="1" dirty="0"/>
        </a:p>
      </dgm:t>
    </dgm:pt>
    <dgm:pt modelId="{43ADCEC0-8A68-4809-B0FD-DB4CFD43BF2A}" type="parTrans" cxnId="{0BF7CC7B-821D-4AF3-88C7-4995A733F5FE}">
      <dgm:prSet>
        <dgm:style>
          <a:lnRef idx="2">
            <a:schemeClr val="accent2"/>
          </a:lnRef>
          <a:fillRef idx="1">
            <a:schemeClr val="lt1"/>
          </a:fillRef>
          <a:effectRef idx="0">
            <a:schemeClr val="accent2"/>
          </a:effectRef>
          <a:fontRef idx="minor">
            <a:schemeClr val="dk1"/>
          </a:fontRef>
        </dgm:style>
      </dgm:prSet>
      <dgm:spPr/>
      <dgm:t>
        <a:bodyPr/>
        <a:lstStyle/>
        <a:p>
          <a:endParaRPr kumimoji="1" lang="ja-JP" altLang="en-US"/>
        </a:p>
      </dgm:t>
    </dgm:pt>
    <dgm:pt modelId="{EDC581A5-A1F3-46D0-9490-6B73E4CC026E}" type="sibTrans" cxnId="{0BF7CC7B-821D-4AF3-88C7-4995A733F5FE}">
      <dgm:prSet/>
      <dgm:spPr/>
      <dgm:t>
        <a:bodyPr/>
        <a:lstStyle/>
        <a:p>
          <a:endParaRPr kumimoji="1" lang="ja-JP" altLang="en-US"/>
        </a:p>
      </dgm:t>
    </dgm:pt>
    <dgm:pt modelId="{6EC48C1A-C083-4C6A-BDD3-1ED0B05F01EB}">
      <dgm:prSet phldrT="[テキスト]" custT="1"/>
      <dgm:spPr/>
      <dgm:t>
        <a:bodyPr/>
        <a:lstStyle/>
        <a:p>
          <a:r>
            <a:rPr kumimoji="1" lang="ja-JP" altLang="en-US" sz="2000" b="1" dirty="0" smtClean="0"/>
            <a:t>品質評価</a:t>
          </a:r>
          <a:endParaRPr kumimoji="1" lang="en-US" altLang="ja-JP" sz="2000" b="1" dirty="0" smtClean="0"/>
        </a:p>
        <a:p>
          <a:r>
            <a:rPr kumimoji="1" lang="ja-JP" altLang="en-US" sz="2000" b="1" dirty="0" smtClean="0"/>
            <a:t>ＷＧ</a:t>
          </a:r>
          <a:endParaRPr kumimoji="1" lang="ja-JP" altLang="en-US" sz="2000" b="1" dirty="0"/>
        </a:p>
      </dgm:t>
    </dgm:pt>
    <dgm:pt modelId="{BAA6B5F4-97B1-497B-9A57-74C4C7354EFB}" type="parTrans" cxnId="{0F789CE7-BD69-4430-BCEF-25AABBEBF2C9}">
      <dgm:prSet>
        <dgm:style>
          <a:lnRef idx="2">
            <a:schemeClr val="accent3"/>
          </a:lnRef>
          <a:fillRef idx="1">
            <a:schemeClr val="lt1"/>
          </a:fillRef>
          <a:effectRef idx="0">
            <a:schemeClr val="accent3"/>
          </a:effectRef>
          <a:fontRef idx="minor">
            <a:schemeClr val="dk1"/>
          </a:fontRef>
        </dgm:style>
      </dgm:prSet>
      <dgm:spPr/>
      <dgm:t>
        <a:bodyPr/>
        <a:lstStyle/>
        <a:p>
          <a:endParaRPr kumimoji="1" lang="ja-JP" altLang="en-US"/>
        </a:p>
      </dgm:t>
    </dgm:pt>
    <dgm:pt modelId="{3A531D27-2578-430F-9CA1-5477153CE153}" type="sibTrans" cxnId="{0F789CE7-BD69-4430-BCEF-25AABBEBF2C9}">
      <dgm:prSet/>
      <dgm:spPr/>
      <dgm:t>
        <a:bodyPr/>
        <a:lstStyle/>
        <a:p>
          <a:endParaRPr kumimoji="1" lang="ja-JP" altLang="en-US"/>
        </a:p>
      </dgm:t>
    </dgm:pt>
    <dgm:pt modelId="{D458F0E5-29C7-4CB6-9A27-730C0751189A}">
      <dgm:prSet phldrT="[テキスト]" custT="1"/>
      <dgm:spPr/>
      <dgm:t>
        <a:bodyPr/>
        <a:lstStyle/>
        <a:p>
          <a:r>
            <a:rPr kumimoji="1" lang="ja-JP" altLang="en-US" sz="2000" b="1" dirty="0" smtClean="0"/>
            <a:t>健康投資</a:t>
          </a:r>
          <a:endParaRPr kumimoji="1" lang="en-US" altLang="ja-JP" sz="2000" b="1" dirty="0" smtClean="0"/>
        </a:p>
        <a:p>
          <a:r>
            <a:rPr kumimoji="1" lang="ja-JP" altLang="en-US" sz="2000" b="1" dirty="0" smtClean="0"/>
            <a:t>ＷＧ</a:t>
          </a:r>
          <a:endParaRPr kumimoji="1" lang="ja-JP" altLang="en-US" sz="2000" b="1" dirty="0"/>
        </a:p>
      </dgm:t>
    </dgm:pt>
    <dgm:pt modelId="{11C6E8A0-51F9-42F6-9CE7-59DED8921A3F}" type="parTrans" cxnId="{0B11E31D-03D9-4ABE-BE4E-5DC96B39A5B5}">
      <dgm:prSet>
        <dgm:style>
          <a:lnRef idx="2">
            <a:schemeClr val="accent4"/>
          </a:lnRef>
          <a:fillRef idx="1">
            <a:schemeClr val="lt1"/>
          </a:fillRef>
          <a:effectRef idx="0">
            <a:schemeClr val="accent4"/>
          </a:effectRef>
          <a:fontRef idx="minor">
            <a:schemeClr val="dk1"/>
          </a:fontRef>
        </dgm:style>
      </dgm:prSet>
      <dgm:spPr/>
      <dgm:t>
        <a:bodyPr/>
        <a:lstStyle/>
        <a:p>
          <a:endParaRPr kumimoji="1" lang="ja-JP" altLang="en-US"/>
        </a:p>
      </dgm:t>
    </dgm:pt>
    <dgm:pt modelId="{940B6C07-5B28-4EA1-A8FF-61444B54A987}" type="sibTrans" cxnId="{0B11E31D-03D9-4ABE-BE4E-5DC96B39A5B5}">
      <dgm:prSet/>
      <dgm:spPr/>
      <dgm:t>
        <a:bodyPr/>
        <a:lstStyle/>
        <a:p>
          <a:endParaRPr kumimoji="1" lang="ja-JP" altLang="en-US"/>
        </a:p>
      </dgm:t>
    </dgm:pt>
    <dgm:pt modelId="{CB2F0335-4586-4237-AEBC-379F65197D2B}" type="pres">
      <dgm:prSet presAssocID="{1A7D51EB-EE61-4C07-B1DE-8210B36D1EFF}" presName="Name0" presStyleCnt="0">
        <dgm:presLayoutVars>
          <dgm:chMax val="1"/>
          <dgm:dir/>
          <dgm:animLvl val="ctr"/>
          <dgm:resizeHandles val="exact"/>
        </dgm:presLayoutVars>
      </dgm:prSet>
      <dgm:spPr/>
      <dgm:t>
        <a:bodyPr/>
        <a:lstStyle/>
        <a:p>
          <a:endParaRPr kumimoji="1" lang="ja-JP" altLang="en-US"/>
        </a:p>
      </dgm:t>
    </dgm:pt>
    <dgm:pt modelId="{4CCAB91E-331A-4B9A-BC94-97F35CE0FC99}" type="pres">
      <dgm:prSet presAssocID="{802A222D-61AA-47A2-AB7F-05886D1C1B44}" presName="centerShape" presStyleLbl="node0" presStyleIdx="0" presStyleCnt="1" custScaleX="191657" custScaleY="132452"/>
      <dgm:spPr/>
      <dgm:t>
        <a:bodyPr/>
        <a:lstStyle/>
        <a:p>
          <a:endParaRPr kumimoji="1" lang="ja-JP" altLang="en-US"/>
        </a:p>
      </dgm:t>
    </dgm:pt>
    <dgm:pt modelId="{5A1CB442-23E4-4791-9266-340C8F96EA80}" type="pres">
      <dgm:prSet presAssocID="{43ADCEC0-8A68-4809-B0FD-DB4CFD43BF2A}" presName="parTrans" presStyleLbl="sibTrans2D1" presStyleIdx="0" presStyleCnt="3" custAng="10800000" custFlipHor="0" custScaleX="179964" custScaleY="166145" custLinFactNeighborX="1750" custLinFactNeighborY="-9412"/>
      <dgm:spPr/>
      <dgm:t>
        <a:bodyPr/>
        <a:lstStyle/>
        <a:p>
          <a:endParaRPr kumimoji="1" lang="ja-JP" altLang="en-US"/>
        </a:p>
      </dgm:t>
    </dgm:pt>
    <dgm:pt modelId="{0D9404FF-EB88-4880-AF87-5769A47F17C1}" type="pres">
      <dgm:prSet presAssocID="{43ADCEC0-8A68-4809-B0FD-DB4CFD43BF2A}" presName="connectorText" presStyleLbl="sibTrans2D1" presStyleIdx="0" presStyleCnt="3"/>
      <dgm:spPr/>
      <dgm:t>
        <a:bodyPr/>
        <a:lstStyle/>
        <a:p>
          <a:endParaRPr kumimoji="1" lang="ja-JP" altLang="en-US"/>
        </a:p>
      </dgm:t>
    </dgm:pt>
    <dgm:pt modelId="{C1B63055-CA51-4983-928E-A32E668226F4}" type="pres">
      <dgm:prSet presAssocID="{25AD0640-96F7-41CD-9F63-0A35AAE01BA3}" presName="node" presStyleLbl="node1" presStyleIdx="0" presStyleCnt="3" custScaleX="172899" custScaleY="74030">
        <dgm:presLayoutVars>
          <dgm:bulletEnabled val="1"/>
        </dgm:presLayoutVars>
      </dgm:prSet>
      <dgm:spPr/>
      <dgm:t>
        <a:bodyPr/>
        <a:lstStyle/>
        <a:p>
          <a:endParaRPr kumimoji="1" lang="ja-JP" altLang="en-US"/>
        </a:p>
      </dgm:t>
    </dgm:pt>
    <dgm:pt modelId="{33BB982D-0BFE-444A-B11B-EC7AAF52C327}" type="pres">
      <dgm:prSet presAssocID="{BAA6B5F4-97B1-497B-9A57-74C4C7354EFB}" presName="parTrans" presStyleLbl="sibTrans2D1" presStyleIdx="1" presStyleCnt="3" custAng="19974692" custFlipHor="1" custScaleX="193624" custScaleY="153007" custLinFactNeighborX="-1630" custLinFactNeighborY="-814" custRadScaleRad="40317" custRadScaleInc="-2147483648"/>
      <dgm:spPr/>
      <dgm:t>
        <a:bodyPr/>
        <a:lstStyle/>
        <a:p>
          <a:endParaRPr kumimoji="1" lang="ja-JP" altLang="en-US"/>
        </a:p>
      </dgm:t>
    </dgm:pt>
    <dgm:pt modelId="{64A99D15-055D-499B-BB46-8334E35F4FA4}" type="pres">
      <dgm:prSet presAssocID="{BAA6B5F4-97B1-497B-9A57-74C4C7354EFB}" presName="connectorText" presStyleLbl="sibTrans2D1" presStyleIdx="1" presStyleCnt="3"/>
      <dgm:spPr/>
      <dgm:t>
        <a:bodyPr/>
        <a:lstStyle/>
        <a:p>
          <a:endParaRPr kumimoji="1" lang="ja-JP" altLang="en-US"/>
        </a:p>
      </dgm:t>
    </dgm:pt>
    <dgm:pt modelId="{2410C970-3E3B-440B-A5A0-EEC0B411BE95}" type="pres">
      <dgm:prSet presAssocID="{6EC48C1A-C083-4C6A-BDD3-1ED0B05F01EB}" presName="node" presStyleLbl="node1" presStyleIdx="1" presStyleCnt="3" custScaleX="172899" custScaleY="83962" custRadScaleRad="152526" custRadScaleInc="-24700">
        <dgm:presLayoutVars>
          <dgm:bulletEnabled val="1"/>
        </dgm:presLayoutVars>
      </dgm:prSet>
      <dgm:spPr/>
      <dgm:t>
        <a:bodyPr/>
        <a:lstStyle/>
        <a:p>
          <a:endParaRPr kumimoji="1" lang="ja-JP" altLang="en-US"/>
        </a:p>
      </dgm:t>
    </dgm:pt>
    <dgm:pt modelId="{5D255C8A-CB6D-4C96-8F89-41A061B22E76}" type="pres">
      <dgm:prSet presAssocID="{11C6E8A0-51F9-42F6-9CE7-59DED8921A3F}" presName="parTrans" presStyleLbl="sibTrans2D1" presStyleIdx="2" presStyleCnt="3" custAng="2003625" custFlipHor="1" custScaleX="229886" custScaleY="170456" custLinFactNeighborX="3904" custLinFactNeighborY="7189" custRadScaleRad="395845"/>
      <dgm:spPr/>
      <dgm:t>
        <a:bodyPr/>
        <a:lstStyle/>
        <a:p>
          <a:endParaRPr kumimoji="1" lang="ja-JP" altLang="en-US"/>
        </a:p>
      </dgm:t>
    </dgm:pt>
    <dgm:pt modelId="{1717E5C3-43A7-4728-B824-EB8FC970A05D}" type="pres">
      <dgm:prSet presAssocID="{11C6E8A0-51F9-42F6-9CE7-59DED8921A3F}" presName="connectorText" presStyleLbl="sibTrans2D1" presStyleIdx="2" presStyleCnt="3"/>
      <dgm:spPr/>
      <dgm:t>
        <a:bodyPr/>
        <a:lstStyle/>
        <a:p>
          <a:endParaRPr kumimoji="1" lang="ja-JP" altLang="en-US"/>
        </a:p>
      </dgm:t>
    </dgm:pt>
    <dgm:pt modelId="{843E31D0-2BA1-40EC-9805-51957276101D}" type="pres">
      <dgm:prSet presAssocID="{D458F0E5-29C7-4CB6-9A27-730C0751189A}" presName="node" presStyleLbl="node1" presStyleIdx="2" presStyleCnt="3" custScaleX="172899" custScaleY="72234" custRadScaleRad="149823" custRadScaleInc="22307">
        <dgm:presLayoutVars>
          <dgm:bulletEnabled val="1"/>
        </dgm:presLayoutVars>
      </dgm:prSet>
      <dgm:spPr/>
      <dgm:t>
        <a:bodyPr/>
        <a:lstStyle/>
        <a:p>
          <a:endParaRPr kumimoji="1" lang="ja-JP" altLang="en-US"/>
        </a:p>
      </dgm:t>
    </dgm:pt>
  </dgm:ptLst>
  <dgm:cxnLst>
    <dgm:cxn modelId="{60F996A1-EBC0-F04D-A30D-6EDC6668A538}" type="presOf" srcId="{43ADCEC0-8A68-4809-B0FD-DB4CFD43BF2A}" destId="{5A1CB442-23E4-4791-9266-340C8F96EA80}" srcOrd="0" destOrd="0" presId="urn:microsoft.com/office/officeart/2005/8/layout/radial5"/>
    <dgm:cxn modelId="{5EA0AD78-A142-420D-810A-5E5A17D78D2E}" srcId="{1A7D51EB-EE61-4C07-B1DE-8210B36D1EFF}" destId="{802A222D-61AA-47A2-AB7F-05886D1C1B44}" srcOrd="0" destOrd="0" parTransId="{0BB486C4-661C-4AE6-A3C7-77CD2A14398E}" sibTransId="{95ADD242-2BC8-41DC-A40F-683A3875346C}"/>
    <dgm:cxn modelId="{93AFA930-08A6-1C4B-A4F6-8B8104F8A8BD}" type="presOf" srcId="{6EC48C1A-C083-4C6A-BDD3-1ED0B05F01EB}" destId="{2410C970-3E3B-440B-A5A0-EEC0B411BE95}" srcOrd="0" destOrd="0" presId="urn:microsoft.com/office/officeart/2005/8/layout/radial5"/>
    <dgm:cxn modelId="{6748EF78-2BF1-0244-9CF7-354FF808B711}" type="presOf" srcId="{25AD0640-96F7-41CD-9F63-0A35AAE01BA3}" destId="{C1B63055-CA51-4983-928E-A32E668226F4}" srcOrd="0" destOrd="0" presId="urn:microsoft.com/office/officeart/2005/8/layout/radial5"/>
    <dgm:cxn modelId="{E4E1584F-E2F8-9A42-81F1-DDB9D6A7A246}" type="presOf" srcId="{43ADCEC0-8A68-4809-B0FD-DB4CFD43BF2A}" destId="{0D9404FF-EB88-4880-AF87-5769A47F17C1}" srcOrd="1" destOrd="0" presId="urn:microsoft.com/office/officeart/2005/8/layout/radial5"/>
    <dgm:cxn modelId="{337608DE-7508-0D43-9E40-DD785B03D7D5}" type="presOf" srcId="{D458F0E5-29C7-4CB6-9A27-730C0751189A}" destId="{843E31D0-2BA1-40EC-9805-51957276101D}" srcOrd="0" destOrd="0" presId="urn:microsoft.com/office/officeart/2005/8/layout/radial5"/>
    <dgm:cxn modelId="{0BF7CC7B-821D-4AF3-88C7-4995A733F5FE}" srcId="{802A222D-61AA-47A2-AB7F-05886D1C1B44}" destId="{25AD0640-96F7-41CD-9F63-0A35AAE01BA3}" srcOrd="0" destOrd="0" parTransId="{43ADCEC0-8A68-4809-B0FD-DB4CFD43BF2A}" sibTransId="{EDC581A5-A1F3-46D0-9490-6B73E4CC026E}"/>
    <dgm:cxn modelId="{EA70F321-67E3-AC46-8291-23B57C3FB643}" type="presOf" srcId="{11C6E8A0-51F9-42F6-9CE7-59DED8921A3F}" destId="{1717E5C3-43A7-4728-B824-EB8FC970A05D}" srcOrd="1" destOrd="0" presId="urn:microsoft.com/office/officeart/2005/8/layout/radial5"/>
    <dgm:cxn modelId="{7973CFFA-4192-D646-88D9-AABEB3D18B3A}" type="presOf" srcId="{11C6E8A0-51F9-42F6-9CE7-59DED8921A3F}" destId="{5D255C8A-CB6D-4C96-8F89-41A061B22E76}" srcOrd="0" destOrd="0" presId="urn:microsoft.com/office/officeart/2005/8/layout/radial5"/>
    <dgm:cxn modelId="{5025F739-4DF8-6745-A683-6391FBFEEE4F}" type="presOf" srcId="{1A7D51EB-EE61-4C07-B1DE-8210B36D1EFF}" destId="{CB2F0335-4586-4237-AEBC-379F65197D2B}" srcOrd="0" destOrd="0" presId="urn:microsoft.com/office/officeart/2005/8/layout/radial5"/>
    <dgm:cxn modelId="{0F789CE7-BD69-4430-BCEF-25AABBEBF2C9}" srcId="{802A222D-61AA-47A2-AB7F-05886D1C1B44}" destId="{6EC48C1A-C083-4C6A-BDD3-1ED0B05F01EB}" srcOrd="1" destOrd="0" parTransId="{BAA6B5F4-97B1-497B-9A57-74C4C7354EFB}" sibTransId="{3A531D27-2578-430F-9CA1-5477153CE153}"/>
    <dgm:cxn modelId="{0B11E31D-03D9-4ABE-BE4E-5DC96B39A5B5}" srcId="{802A222D-61AA-47A2-AB7F-05886D1C1B44}" destId="{D458F0E5-29C7-4CB6-9A27-730C0751189A}" srcOrd="2" destOrd="0" parTransId="{11C6E8A0-51F9-42F6-9CE7-59DED8921A3F}" sibTransId="{940B6C07-5B28-4EA1-A8FF-61444B54A987}"/>
    <dgm:cxn modelId="{7F770642-7F04-B54B-B024-3792F734951B}" type="presOf" srcId="{BAA6B5F4-97B1-497B-9A57-74C4C7354EFB}" destId="{64A99D15-055D-499B-BB46-8334E35F4FA4}" srcOrd="1" destOrd="0" presId="urn:microsoft.com/office/officeart/2005/8/layout/radial5"/>
    <dgm:cxn modelId="{BBAD8ACF-D4ED-2444-9B45-19EC2A37B6E7}" type="presOf" srcId="{802A222D-61AA-47A2-AB7F-05886D1C1B44}" destId="{4CCAB91E-331A-4B9A-BC94-97F35CE0FC99}" srcOrd="0" destOrd="0" presId="urn:microsoft.com/office/officeart/2005/8/layout/radial5"/>
    <dgm:cxn modelId="{242450D4-B927-F54D-844E-3EF6AB0A92BE}" type="presOf" srcId="{BAA6B5F4-97B1-497B-9A57-74C4C7354EFB}" destId="{33BB982D-0BFE-444A-B11B-EC7AAF52C327}" srcOrd="0" destOrd="0" presId="urn:microsoft.com/office/officeart/2005/8/layout/radial5"/>
    <dgm:cxn modelId="{71716F07-36C9-4948-8008-24BA48EAD013}" type="presParOf" srcId="{CB2F0335-4586-4237-AEBC-379F65197D2B}" destId="{4CCAB91E-331A-4B9A-BC94-97F35CE0FC99}" srcOrd="0" destOrd="0" presId="urn:microsoft.com/office/officeart/2005/8/layout/radial5"/>
    <dgm:cxn modelId="{BCE45DE2-C7FD-4E46-99F4-A7674F628E6F}" type="presParOf" srcId="{CB2F0335-4586-4237-AEBC-379F65197D2B}" destId="{5A1CB442-23E4-4791-9266-340C8F96EA80}" srcOrd="1" destOrd="0" presId="urn:microsoft.com/office/officeart/2005/8/layout/radial5"/>
    <dgm:cxn modelId="{F50084C3-6D2F-8F4B-94BC-DD288BFD5A92}" type="presParOf" srcId="{5A1CB442-23E4-4791-9266-340C8F96EA80}" destId="{0D9404FF-EB88-4880-AF87-5769A47F17C1}" srcOrd="0" destOrd="0" presId="urn:microsoft.com/office/officeart/2005/8/layout/radial5"/>
    <dgm:cxn modelId="{528E8B02-E092-E84A-BD0B-571A7AF66C75}" type="presParOf" srcId="{CB2F0335-4586-4237-AEBC-379F65197D2B}" destId="{C1B63055-CA51-4983-928E-A32E668226F4}" srcOrd="2" destOrd="0" presId="urn:microsoft.com/office/officeart/2005/8/layout/radial5"/>
    <dgm:cxn modelId="{A5432891-0A3F-8644-A379-614430A1E75D}" type="presParOf" srcId="{CB2F0335-4586-4237-AEBC-379F65197D2B}" destId="{33BB982D-0BFE-444A-B11B-EC7AAF52C327}" srcOrd="3" destOrd="0" presId="urn:microsoft.com/office/officeart/2005/8/layout/radial5"/>
    <dgm:cxn modelId="{AA41887D-961A-C84C-B3B4-F1059E3CBFB4}" type="presParOf" srcId="{33BB982D-0BFE-444A-B11B-EC7AAF52C327}" destId="{64A99D15-055D-499B-BB46-8334E35F4FA4}" srcOrd="0" destOrd="0" presId="urn:microsoft.com/office/officeart/2005/8/layout/radial5"/>
    <dgm:cxn modelId="{0B511FCA-D882-A949-B762-043EAD34A2B8}" type="presParOf" srcId="{CB2F0335-4586-4237-AEBC-379F65197D2B}" destId="{2410C970-3E3B-440B-A5A0-EEC0B411BE95}" srcOrd="4" destOrd="0" presId="urn:microsoft.com/office/officeart/2005/8/layout/radial5"/>
    <dgm:cxn modelId="{B9645FED-86E7-5A4B-8E73-FA829219C2A2}" type="presParOf" srcId="{CB2F0335-4586-4237-AEBC-379F65197D2B}" destId="{5D255C8A-CB6D-4C96-8F89-41A061B22E76}" srcOrd="5" destOrd="0" presId="urn:microsoft.com/office/officeart/2005/8/layout/radial5"/>
    <dgm:cxn modelId="{6C1EE514-2E7E-5641-9D9F-7CD350C967E5}" type="presParOf" srcId="{5D255C8A-CB6D-4C96-8F89-41A061B22E76}" destId="{1717E5C3-43A7-4728-B824-EB8FC970A05D}" srcOrd="0" destOrd="0" presId="urn:microsoft.com/office/officeart/2005/8/layout/radial5"/>
    <dgm:cxn modelId="{84876082-0EDB-614E-A1A7-B25159950618}" type="presParOf" srcId="{CB2F0335-4586-4237-AEBC-379F65197D2B}" destId="{843E31D0-2BA1-40EC-9805-51957276101D}"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B91E-331A-4B9A-BC94-97F35CE0FC99}">
      <dsp:nvSpPr>
        <dsp:cNvPr id="0" name=""/>
        <dsp:cNvSpPr/>
      </dsp:nvSpPr>
      <dsp:spPr>
        <a:xfrm>
          <a:off x="2769927" y="1517347"/>
          <a:ext cx="2329103" cy="1609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新産業の</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創出</a:t>
          </a:r>
          <a:endParaRPr kumimoji="1" lang="en-US" altLang="ja-JP" sz="2400" b="1" kern="1200" dirty="0" smtClean="0"/>
        </a:p>
      </dsp:txBody>
      <dsp:txXfrm>
        <a:off x="3111016" y="1753070"/>
        <a:ext cx="1646925" cy="1138171"/>
      </dsp:txXfrm>
    </dsp:sp>
    <dsp:sp modelId="{5A1CB442-23E4-4791-9266-340C8F96EA80}">
      <dsp:nvSpPr>
        <dsp:cNvPr id="0" name=""/>
        <dsp:cNvSpPr/>
      </dsp:nvSpPr>
      <dsp:spPr>
        <a:xfrm rot="5400000">
          <a:off x="3714793" y="900463"/>
          <a:ext cx="448087" cy="698890"/>
        </a:xfrm>
        <a:prstGeom prst="rightArrow">
          <a:avLst>
            <a:gd name="adj1" fmla="val 6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3782006" y="973028"/>
        <a:ext cx="313661" cy="419334"/>
      </dsp:txXfrm>
    </dsp:sp>
    <dsp:sp modelId="{C1B63055-CA51-4983-928E-A32E668226F4}">
      <dsp:nvSpPr>
        <dsp:cNvPr id="0" name=""/>
        <dsp:cNvSpPr/>
      </dsp:nvSpPr>
      <dsp:spPr>
        <a:xfrm>
          <a:off x="2864918" y="131653"/>
          <a:ext cx="2139122" cy="9159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事業環境</a:t>
          </a:r>
          <a:endParaRPr kumimoji="1" lang="en-US" altLang="ja-JP" sz="2000" b="1" kern="1200" dirty="0" smtClean="0"/>
        </a:p>
        <a:p>
          <a:pPr lvl="0" algn="ctr" defTabSz="889000">
            <a:lnSpc>
              <a:spcPct val="90000"/>
            </a:lnSpc>
            <a:spcBef>
              <a:spcPct val="0"/>
            </a:spcBef>
            <a:spcAft>
              <a:spcPct val="35000"/>
            </a:spcAft>
          </a:pPr>
          <a:r>
            <a:rPr kumimoji="1" lang="ja-JP" altLang="en-US" sz="2000" b="1" kern="1200" dirty="0" smtClean="0"/>
            <a:t>ＷＧ</a:t>
          </a:r>
          <a:endParaRPr kumimoji="1" lang="ja-JP" altLang="en-US" sz="2000" b="1" kern="1200" dirty="0"/>
        </a:p>
      </dsp:txBody>
      <dsp:txXfrm>
        <a:off x="3178185" y="265784"/>
        <a:ext cx="1512588" cy="647644"/>
      </dsp:txXfrm>
    </dsp:sp>
    <dsp:sp modelId="{33BB982D-0BFE-444A-B11B-EC7AAF52C327}">
      <dsp:nvSpPr>
        <dsp:cNvPr id="0" name=""/>
        <dsp:cNvSpPr/>
      </dsp:nvSpPr>
      <dsp:spPr>
        <a:xfrm rot="714508" flipH="1">
          <a:off x="4988864" y="2361123"/>
          <a:ext cx="566390" cy="643625"/>
        </a:xfrm>
        <a:prstGeom prst="rightArrow">
          <a:avLst>
            <a:gd name="adj1" fmla="val 60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kumimoji="1" lang="ja-JP" altLang="en-US" sz="2700" kern="1200"/>
        </a:p>
      </dsp:txBody>
      <dsp:txXfrm>
        <a:off x="5156953" y="2507379"/>
        <a:ext cx="396473" cy="386175"/>
      </dsp:txXfrm>
    </dsp:sp>
    <dsp:sp modelId="{2410C970-3E3B-440B-A5A0-EEC0B411BE95}">
      <dsp:nvSpPr>
        <dsp:cNvPr id="0" name=""/>
        <dsp:cNvSpPr/>
      </dsp:nvSpPr>
      <dsp:spPr>
        <a:xfrm>
          <a:off x="5415300" y="2494730"/>
          <a:ext cx="2139122" cy="10387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品質評価</a:t>
          </a:r>
          <a:endParaRPr kumimoji="1" lang="en-US" altLang="ja-JP" sz="2000" b="1" kern="1200" dirty="0" smtClean="0"/>
        </a:p>
        <a:p>
          <a:pPr lvl="0" algn="ctr" defTabSz="889000">
            <a:lnSpc>
              <a:spcPct val="90000"/>
            </a:lnSpc>
            <a:spcBef>
              <a:spcPct val="0"/>
            </a:spcBef>
            <a:spcAft>
              <a:spcPct val="35000"/>
            </a:spcAft>
          </a:pPr>
          <a:r>
            <a:rPr kumimoji="1" lang="ja-JP" altLang="en-US" sz="2000" b="1" kern="1200" dirty="0" smtClean="0"/>
            <a:t>ＷＧ</a:t>
          </a:r>
          <a:endParaRPr kumimoji="1" lang="ja-JP" altLang="en-US" sz="2000" b="1" kern="1200" dirty="0"/>
        </a:p>
      </dsp:txBody>
      <dsp:txXfrm>
        <a:off x="5728567" y="2646857"/>
        <a:ext cx="1512588" cy="734531"/>
      </dsp:txXfrm>
    </dsp:sp>
    <dsp:sp modelId="{5D255C8A-CB6D-4C96-8F89-41A061B22E76}">
      <dsp:nvSpPr>
        <dsp:cNvPr id="0" name=""/>
        <dsp:cNvSpPr/>
      </dsp:nvSpPr>
      <dsp:spPr>
        <a:xfrm rot="9793323" flipH="1">
          <a:off x="2263127" y="2392225"/>
          <a:ext cx="696636" cy="717025"/>
        </a:xfrm>
        <a:prstGeom prst="rightArrow">
          <a:avLst>
            <a:gd name="adj1" fmla="val 60000"/>
            <a:gd name="adj2" fmla="val 5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rot="10800000">
        <a:off x="2267575" y="2565794"/>
        <a:ext cx="487645" cy="430215"/>
      </dsp:txXfrm>
    </dsp:sp>
    <dsp:sp modelId="{843E31D0-2BA1-40EC-9805-51957276101D}">
      <dsp:nvSpPr>
        <dsp:cNvPr id="0" name=""/>
        <dsp:cNvSpPr/>
      </dsp:nvSpPr>
      <dsp:spPr>
        <a:xfrm>
          <a:off x="377550" y="2617576"/>
          <a:ext cx="2139122" cy="8936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健康投資</a:t>
          </a:r>
          <a:endParaRPr kumimoji="1" lang="en-US" altLang="ja-JP" sz="2000" b="1" kern="1200" dirty="0" smtClean="0"/>
        </a:p>
        <a:p>
          <a:pPr lvl="0" algn="ctr" defTabSz="889000">
            <a:lnSpc>
              <a:spcPct val="90000"/>
            </a:lnSpc>
            <a:spcBef>
              <a:spcPct val="0"/>
            </a:spcBef>
            <a:spcAft>
              <a:spcPct val="35000"/>
            </a:spcAft>
          </a:pPr>
          <a:r>
            <a:rPr kumimoji="1" lang="ja-JP" altLang="en-US" sz="2000" b="1" kern="1200" dirty="0" smtClean="0"/>
            <a:t>ＷＧ</a:t>
          </a:r>
          <a:endParaRPr kumimoji="1" lang="ja-JP" altLang="en-US" sz="2000" b="1" kern="1200" dirty="0"/>
        </a:p>
      </dsp:txBody>
      <dsp:txXfrm>
        <a:off x="690817" y="2748453"/>
        <a:ext cx="1512588" cy="63193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0.59923</cdr:x>
      <cdr:y>0.38616</cdr:y>
    </cdr:from>
    <cdr:to>
      <cdr:x>0.76086</cdr:x>
      <cdr:y>0.44825</cdr:y>
    </cdr:to>
    <cdr:sp macro="" textlink="">
      <cdr:nvSpPr>
        <cdr:cNvPr id="2" name="テキスト ボックス 1"/>
        <cdr:cNvSpPr txBox="1"/>
      </cdr:nvSpPr>
      <cdr:spPr>
        <a:xfrm xmlns:a="http://schemas.openxmlformats.org/drawingml/2006/main">
          <a:off x="4701326" y="1877651"/>
          <a:ext cx="1268083" cy="301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b="1" dirty="0" smtClean="0"/>
            <a:t>カーブス・小型店舗拡大</a:t>
          </a:r>
          <a:endParaRPr lang="ja-JP" altLang="en-US" sz="1400" b="1" dirty="0"/>
        </a:p>
      </cdr:txBody>
    </cdr:sp>
  </cdr:relSizeAnchor>
  <cdr:relSizeAnchor xmlns:cdr="http://schemas.openxmlformats.org/drawingml/2006/chartDrawing">
    <cdr:from>
      <cdr:x>0.48121</cdr:x>
      <cdr:y>0.5952</cdr:y>
    </cdr:from>
    <cdr:to>
      <cdr:x>0.66813</cdr:x>
      <cdr:y>0.65019</cdr:y>
    </cdr:to>
    <cdr:sp macro="" textlink="">
      <cdr:nvSpPr>
        <cdr:cNvPr id="3" name="テキスト ボックス 2"/>
        <cdr:cNvSpPr txBox="1"/>
      </cdr:nvSpPr>
      <cdr:spPr>
        <a:xfrm xmlns:a="http://schemas.openxmlformats.org/drawingml/2006/main">
          <a:off x="3775424" y="2894072"/>
          <a:ext cx="1466490" cy="267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b="1" dirty="0" smtClean="0"/>
            <a:t>脱毛専門サロン拡大</a:t>
          </a:r>
          <a:endParaRPr lang="ja-JP" altLang="en-US" sz="1400" b="1" dirty="0"/>
        </a:p>
      </cdr:txBody>
    </cdr:sp>
  </cdr:relSizeAnchor>
  <cdr:relSizeAnchor xmlns:cdr="http://schemas.openxmlformats.org/drawingml/2006/chartDrawing">
    <cdr:from>
      <cdr:x>0.47057</cdr:x>
      <cdr:y>0.52571</cdr:y>
    </cdr:from>
    <cdr:to>
      <cdr:x>0.67618</cdr:x>
      <cdr:y>0.57244</cdr:y>
    </cdr:to>
    <cdr:sp macro="" textlink="">
      <cdr:nvSpPr>
        <cdr:cNvPr id="4" name="テキスト ボックス 3"/>
        <cdr:cNvSpPr txBox="1"/>
      </cdr:nvSpPr>
      <cdr:spPr>
        <a:xfrm xmlns:a="http://schemas.openxmlformats.org/drawingml/2006/main">
          <a:off x="3691912" y="2556191"/>
          <a:ext cx="1613139" cy="227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b="1" dirty="0" smtClean="0"/>
            <a:t>フットマッサージ増加</a:t>
          </a:r>
          <a:endParaRPr lang="ja-JP" alt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19302" cy="493237"/>
          </a:xfrm>
          <a:prstGeom prst="rect">
            <a:avLst/>
          </a:prstGeom>
        </p:spPr>
        <p:txBody>
          <a:bodyPr vert="horz" lIns="90604" tIns="45301" rIns="90604" bIns="45301" rtlCol="0"/>
          <a:lstStyle>
            <a:lvl1pPr algn="l">
              <a:defRPr sz="1200">
                <a:latin typeface="Arial" pitchFamily="34" charset="0"/>
              </a:defRPr>
            </a:lvl1pPr>
          </a:lstStyle>
          <a:p>
            <a:pPr>
              <a:defRPr/>
            </a:pPr>
            <a:endParaRPr lang="ja-JP" altLang="en-US"/>
          </a:p>
        </p:txBody>
      </p:sp>
      <p:sp>
        <p:nvSpPr>
          <p:cNvPr id="3" name="日付プレースホルダ 2"/>
          <p:cNvSpPr>
            <a:spLocks noGrp="1"/>
          </p:cNvSpPr>
          <p:nvPr>
            <p:ph type="dt" sz="quarter" idx="1"/>
          </p:nvPr>
        </p:nvSpPr>
        <p:spPr>
          <a:xfrm>
            <a:off x="3814892" y="1"/>
            <a:ext cx="2919302" cy="493237"/>
          </a:xfrm>
          <a:prstGeom prst="rect">
            <a:avLst/>
          </a:prstGeom>
        </p:spPr>
        <p:txBody>
          <a:bodyPr vert="horz" lIns="90604" tIns="45301" rIns="90604" bIns="45301" rtlCol="0"/>
          <a:lstStyle>
            <a:lvl1pPr algn="r">
              <a:defRPr sz="1200">
                <a:latin typeface="Arial" pitchFamily="34" charset="0"/>
              </a:defRPr>
            </a:lvl1pPr>
          </a:lstStyle>
          <a:p>
            <a:pPr>
              <a:defRPr/>
            </a:pPr>
            <a:fld id="{8C1C6291-B501-4DE7-AEAD-CB19C5A8E88D}" type="datetimeFigureOut">
              <a:rPr lang="ja-JP" altLang="en-US"/>
              <a:pPr>
                <a:defRPr/>
              </a:pPr>
              <a:t>2014/11/25</a:t>
            </a:fld>
            <a:endParaRPr lang="ja-JP" altLang="en-US"/>
          </a:p>
        </p:txBody>
      </p:sp>
      <p:sp>
        <p:nvSpPr>
          <p:cNvPr id="4" name="フッター プレースホルダ 3"/>
          <p:cNvSpPr>
            <a:spLocks noGrp="1"/>
          </p:cNvSpPr>
          <p:nvPr>
            <p:ph type="ftr" sz="quarter" idx="2"/>
          </p:nvPr>
        </p:nvSpPr>
        <p:spPr>
          <a:xfrm>
            <a:off x="2" y="9371505"/>
            <a:ext cx="2919302" cy="493236"/>
          </a:xfrm>
          <a:prstGeom prst="rect">
            <a:avLst/>
          </a:prstGeom>
        </p:spPr>
        <p:txBody>
          <a:bodyPr vert="horz" lIns="90604" tIns="45301" rIns="90604" bIns="45301" rtlCol="0" anchor="b"/>
          <a:lstStyle>
            <a:lvl1pPr algn="l">
              <a:defRPr sz="1200">
                <a:latin typeface="Arial" pitchFamily="34" charset="0"/>
              </a:defRPr>
            </a:lvl1pPr>
          </a:lstStyle>
          <a:p>
            <a:pPr>
              <a:defRPr/>
            </a:pPr>
            <a:endParaRPr lang="ja-JP" altLang="en-US"/>
          </a:p>
        </p:txBody>
      </p:sp>
      <p:sp>
        <p:nvSpPr>
          <p:cNvPr id="5" name="スライド番号プレースホルダ 4"/>
          <p:cNvSpPr>
            <a:spLocks noGrp="1"/>
          </p:cNvSpPr>
          <p:nvPr>
            <p:ph type="sldNum" sz="quarter" idx="3"/>
          </p:nvPr>
        </p:nvSpPr>
        <p:spPr>
          <a:xfrm>
            <a:off x="3814892" y="9371505"/>
            <a:ext cx="2919302" cy="493236"/>
          </a:xfrm>
          <a:prstGeom prst="rect">
            <a:avLst/>
          </a:prstGeom>
        </p:spPr>
        <p:txBody>
          <a:bodyPr vert="horz" lIns="90604" tIns="45301" rIns="90604" bIns="45301" rtlCol="0" anchor="b"/>
          <a:lstStyle>
            <a:lvl1pPr algn="r">
              <a:defRPr sz="1200">
                <a:latin typeface="Arial" pitchFamily="34" charset="0"/>
              </a:defRPr>
            </a:lvl1pPr>
          </a:lstStyle>
          <a:p>
            <a:pPr>
              <a:defRPr/>
            </a:pPr>
            <a:fld id="{BDC18889-AFAC-48A9-899F-CE5B39772CB8}" type="slidenum">
              <a:rPr lang="ja-JP" altLang="en-US"/>
              <a:pPr>
                <a:defRPr/>
              </a:pPr>
              <a:t>‹#›</a:t>
            </a:fld>
            <a:endParaRPr lang="ja-JP" altLang="en-US"/>
          </a:p>
        </p:txBody>
      </p:sp>
    </p:spTree>
    <p:extLst>
      <p:ext uri="{BB962C8B-B14F-4D97-AF65-F5344CB8AC3E}">
        <p14:creationId xmlns:p14="http://schemas.microsoft.com/office/powerpoint/2010/main" val="1007038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19302" cy="493237"/>
          </a:xfrm>
          <a:prstGeom prst="rect">
            <a:avLst/>
          </a:prstGeom>
        </p:spPr>
        <p:txBody>
          <a:bodyPr vert="horz" lIns="90604" tIns="45301" rIns="90604" bIns="45301" rtlCol="0"/>
          <a:lstStyle>
            <a:lvl1pPr algn="l">
              <a:defRPr sz="12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892" y="1"/>
            <a:ext cx="2919302" cy="493237"/>
          </a:xfrm>
          <a:prstGeom prst="rect">
            <a:avLst/>
          </a:prstGeom>
        </p:spPr>
        <p:txBody>
          <a:bodyPr vert="horz" lIns="90604" tIns="45301" rIns="90604" bIns="45301" rtlCol="0"/>
          <a:lstStyle>
            <a:lvl1pPr algn="r">
              <a:defRPr sz="1200">
                <a:latin typeface="Arial" charset="0"/>
                <a:ea typeface="ＭＳ Ｐゴシック" charset="-128"/>
              </a:defRPr>
            </a:lvl1pPr>
          </a:lstStyle>
          <a:p>
            <a:pPr>
              <a:defRPr/>
            </a:pPr>
            <a:fld id="{F3E911B4-2C54-48A3-BA5C-9CB970C69719}" type="datetimeFigureOut">
              <a:rPr lang="ja-JP" altLang="en-US"/>
              <a:pPr>
                <a:defRPr/>
              </a:pPr>
              <a:t>2014/11/25</a:t>
            </a:fld>
            <a:endParaRPr lang="ja-JP" altLang="en-US"/>
          </a:p>
        </p:txBody>
      </p:sp>
      <p:sp>
        <p:nvSpPr>
          <p:cNvPr id="4" name="スライド イメージ プレースホルダ 3"/>
          <p:cNvSpPr>
            <a:spLocks noGrp="1" noRot="1" noChangeAspect="1"/>
          </p:cNvSpPr>
          <p:nvPr>
            <p:ph type="sldImg" idx="2"/>
          </p:nvPr>
        </p:nvSpPr>
        <p:spPr>
          <a:xfrm>
            <a:off x="698500" y="741363"/>
            <a:ext cx="5340350" cy="3697287"/>
          </a:xfrm>
          <a:prstGeom prst="rect">
            <a:avLst/>
          </a:prstGeom>
          <a:noFill/>
          <a:ln w="12700">
            <a:solidFill>
              <a:prstClr val="black"/>
            </a:solidFill>
          </a:ln>
        </p:spPr>
        <p:txBody>
          <a:bodyPr vert="horz" lIns="90604" tIns="45301" rIns="90604" bIns="45301" rtlCol="0" anchor="ctr"/>
          <a:lstStyle/>
          <a:p>
            <a:pPr lvl="0"/>
            <a:endParaRPr lang="ja-JP" altLang="en-US" noProof="0" smtClean="0"/>
          </a:p>
        </p:txBody>
      </p:sp>
      <p:sp>
        <p:nvSpPr>
          <p:cNvPr id="5" name="ノート プレースホルダ 4"/>
          <p:cNvSpPr>
            <a:spLocks noGrp="1"/>
          </p:cNvSpPr>
          <p:nvPr>
            <p:ph type="body" sz="quarter" idx="3"/>
          </p:nvPr>
        </p:nvSpPr>
        <p:spPr>
          <a:xfrm>
            <a:off x="674051" y="4686539"/>
            <a:ext cx="5387667" cy="4439132"/>
          </a:xfrm>
          <a:prstGeom prst="rect">
            <a:avLst/>
          </a:prstGeom>
        </p:spPr>
        <p:txBody>
          <a:bodyPr vert="horz" lIns="90604" tIns="45301" rIns="90604" bIns="4530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9371505"/>
            <a:ext cx="2919302" cy="493236"/>
          </a:xfrm>
          <a:prstGeom prst="rect">
            <a:avLst/>
          </a:prstGeom>
        </p:spPr>
        <p:txBody>
          <a:bodyPr vert="horz" lIns="90604" tIns="45301" rIns="90604" bIns="45301" rtlCol="0" anchor="b"/>
          <a:lstStyle>
            <a:lvl1pPr algn="l">
              <a:defRPr sz="12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892" y="9371505"/>
            <a:ext cx="2919302" cy="493236"/>
          </a:xfrm>
          <a:prstGeom prst="rect">
            <a:avLst/>
          </a:prstGeom>
        </p:spPr>
        <p:txBody>
          <a:bodyPr vert="horz" lIns="90604" tIns="45301" rIns="90604" bIns="45301" rtlCol="0" anchor="b"/>
          <a:lstStyle>
            <a:lvl1pPr algn="r">
              <a:defRPr sz="1200">
                <a:latin typeface="Arial" charset="0"/>
                <a:ea typeface="ＭＳ Ｐゴシック" charset="-128"/>
              </a:defRPr>
            </a:lvl1pPr>
          </a:lstStyle>
          <a:p>
            <a:pPr>
              <a:defRPr/>
            </a:pPr>
            <a:fld id="{A5FDE26B-AEC1-4C91-8A11-4A1DB44A27C6}" type="slidenum">
              <a:rPr lang="ja-JP" altLang="en-US"/>
              <a:pPr>
                <a:defRPr/>
              </a:pPr>
              <a:t>‹#›</a:t>
            </a:fld>
            <a:endParaRPr lang="ja-JP" altLang="en-US"/>
          </a:p>
        </p:txBody>
      </p:sp>
    </p:spTree>
    <p:extLst>
      <p:ext uri="{BB962C8B-B14F-4D97-AF65-F5344CB8AC3E}">
        <p14:creationId xmlns:p14="http://schemas.microsoft.com/office/powerpoint/2010/main" val="36768017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CBCCD6EE-3843-418C-8310-FF4E64050ABF}" type="slidenum">
              <a:rPr lang="ja-JP" altLang="en-US">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118964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CBCCD6EE-3843-418C-8310-FF4E64050ABF}" type="slidenum">
              <a:rPr lang="ja-JP" altLang="en-US">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172695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CBCCD6EE-3843-418C-8310-FF4E64050ABF}" type="slidenum">
              <a:rPr lang="ja-JP" altLang="en-US">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33646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5FDE26B-AEC1-4C91-8A11-4A1DB44A27C6}" type="slidenum">
              <a:rPr lang="ja-JP" altLang="en-US" smtClean="0"/>
              <a:pPr>
                <a:defRPr/>
              </a:pPr>
              <a:t>8</a:t>
            </a:fld>
            <a:endParaRPr lang="ja-JP" altLang="en-US"/>
          </a:p>
        </p:txBody>
      </p:sp>
    </p:spTree>
    <p:extLst>
      <p:ext uri="{BB962C8B-B14F-4D97-AF65-F5344CB8AC3E}">
        <p14:creationId xmlns:p14="http://schemas.microsoft.com/office/powerpoint/2010/main" val="41503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A75F8A5F-481E-4719-A50C-91940BF0A90B}" type="slidenum">
              <a:rPr kumimoji="1" lang="ja-JP" altLang="en-US" smtClean="0"/>
              <a:pPr/>
              <a:t>9</a:t>
            </a:fld>
            <a:endParaRPr kumimoji="1" lang="ja-JP" altLang="en-US"/>
          </a:p>
        </p:txBody>
      </p:sp>
      <p:sp>
        <p:nvSpPr>
          <p:cNvPr id="5" name="コンテンツ プレースホルダ 2"/>
          <p:cNvSpPr>
            <a:spLocks noGrp="1"/>
          </p:cNvSpPr>
          <p:nvPr>
            <p:ph type="body" idx="1"/>
          </p:nvPr>
        </p:nvSpPr>
        <p:spPr/>
        <p:txBody>
          <a:bodyPr>
            <a:noAutofit/>
          </a:bodyPr>
          <a:lstStyle/>
          <a:p>
            <a:r>
              <a:rPr lang="en-US" altLang="ja-JP" sz="1050" b="1" dirty="0" smtClean="0">
                <a:latin typeface="Arial" pitchFamily="34" charset="0"/>
              </a:rPr>
              <a:t>1996</a:t>
            </a:r>
            <a:r>
              <a:rPr lang="ja-JP" altLang="en-US" sz="1050" b="1" dirty="0" smtClean="0">
                <a:latin typeface="Arial" pitchFamily="34" charset="0"/>
              </a:rPr>
              <a:t>年からのエステティックを見ると激動の歴史が見えてきます</a:t>
            </a:r>
          </a:p>
          <a:p>
            <a:r>
              <a:rPr lang="en-US" altLang="ja-JP" sz="1050" dirty="0" smtClean="0">
                <a:latin typeface="Arial" pitchFamily="34" charset="0"/>
              </a:rPr>
              <a:t>1993</a:t>
            </a:r>
            <a:r>
              <a:rPr lang="ja-JP" altLang="en-US" sz="1050" dirty="0" smtClean="0">
                <a:latin typeface="Arial" pitchFamily="34" charset="0"/>
              </a:rPr>
              <a:t>年　ローンのトラブルで業界規制へ</a:t>
            </a:r>
          </a:p>
          <a:p>
            <a:r>
              <a:rPr lang="en-US" altLang="ja-JP" sz="1050" b="1" dirty="0" smtClean="0">
                <a:solidFill>
                  <a:srgbClr val="FF3300"/>
                </a:solidFill>
                <a:latin typeface="Arial" pitchFamily="34" charset="0"/>
              </a:rPr>
              <a:t>1996</a:t>
            </a:r>
            <a:r>
              <a:rPr lang="ja-JP" altLang="en-US" sz="1050" b="1" dirty="0" smtClean="0">
                <a:solidFill>
                  <a:srgbClr val="FF3300"/>
                </a:solidFill>
                <a:latin typeface="Arial" pitchFamily="34" charset="0"/>
              </a:rPr>
              <a:t>年大型サロン出店ラッシュ</a:t>
            </a:r>
            <a:r>
              <a:rPr lang="ja-JP" altLang="en-US" sz="1050" b="1" dirty="0" smtClean="0">
                <a:latin typeface="Arial" pitchFamily="34" charset="0"/>
              </a:rPr>
              <a:t>　　　　</a:t>
            </a:r>
            <a:r>
              <a:rPr lang="ja-JP" altLang="en-US" sz="1050" b="1" dirty="0" smtClean="0">
                <a:solidFill>
                  <a:srgbClr val="FF3300"/>
                </a:solidFill>
                <a:latin typeface="Arial" pitchFamily="34" charset="0"/>
              </a:rPr>
              <a:t>市場規模　</a:t>
            </a:r>
            <a:r>
              <a:rPr lang="en-US" altLang="ja-JP" sz="1050" b="1" dirty="0" smtClean="0">
                <a:solidFill>
                  <a:srgbClr val="FF3300"/>
                </a:solidFill>
                <a:latin typeface="Arial" pitchFamily="34" charset="0"/>
              </a:rPr>
              <a:t>3500</a:t>
            </a:r>
            <a:r>
              <a:rPr lang="ja-JP" altLang="en-US" sz="1050" b="1" dirty="0" smtClean="0">
                <a:solidFill>
                  <a:srgbClr val="FF3300"/>
                </a:solidFill>
                <a:latin typeface="Arial" pitchFamily="34" charset="0"/>
              </a:rPr>
              <a:t>億円台に</a:t>
            </a:r>
          </a:p>
          <a:p>
            <a:r>
              <a:rPr lang="en-US" altLang="ja-JP" sz="1050" b="1" dirty="0" smtClean="0">
                <a:latin typeface="Arial" pitchFamily="34" charset="0"/>
              </a:rPr>
              <a:t>1999</a:t>
            </a:r>
            <a:r>
              <a:rPr lang="ja-JP" altLang="en-US" sz="1050" b="1" dirty="0" smtClean="0">
                <a:latin typeface="Arial" pitchFamily="34" charset="0"/>
              </a:rPr>
              <a:t>年　改正訪問販売法施行</a:t>
            </a:r>
          </a:p>
          <a:p>
            <a:r>
              <a:rPr lang="en-US" altLang="ja-JP" sz="1050" dirty="0" smtClean="0">
                <a:latin typeface="Arial" pitchFamily="34" charset="0"/>
              </a:rPr>
              <a:t>2000</a:t>
            </a:r>
            <a:r>
              <a:rPr lang="ja-JP" altLang="en-US" sz="1050" dirty="0" smtClean="0">
                <a:latin typeface="Arial" pitchFamily="34" charset="0"/>
              </a:rPr>
              <a:t>年ケミカルピーリングの</a:t>
            </a:r>
            <a:r>
              <a:rPr lang="ja-JP" altLang="en-US" sz="1050" b="1" dirty="0" smtClean="0">
                <a:latin typeface="Arial" pitchFamily="34" charset="0"/>
              </a:rPr>
              <a:t>トラブルが増加　　　サロンの減少</a:t>
            </a:r>
          </a:p>
          <a:p>
            <a:r>
              <a:rPr lang="ja-JP" altLang="en-US" sz="1050" dirty="0" smtClean="0">
                <a:latin typeface="Arial" pitchFamily="34" charset="0"/>
              </a:rPr>
              <a:t>　　　　</a:t>
            </a:r>
            <a:r>
              <a:rPr lang="ja-JP" altLang="en-US" sz="1050" b="1" dirty="0" smtClean="0">
                <a:latin typeface="Arial" pitchFamily="34" charset="0"/>
              </a:rPr>
              <a:t>消費者相談件数　</a:t>
            </a:r>
            <a:r>
              <a:rPr lang="en-US" altLang="ja-JP" sz="1050" b="1" dirty="0" smtClean="0">
                <a:latin typeface="Arial" pitchFamily="34" charset="0"/>
              </a:rPr>
              <a:t>1</a:t>
            </a:r>
            <a:r>
              <a:rPr lang="ja-JP" altLang="en-US" sz="1050" b="1" dirty="0" smtClean="0">
                <a:latin typeface="Arial" pitchFamily="34" charset="0"/>
              </a:rPr>
              <a:t>万件突破</a:t>
            </a:r>
          </a:p>
          <a:p>
            <a:r>
              <a:rPr lang="en-US" altLang="ja-JP" sz="1050" dirty="0" smtClean="0">
                <a:latin typeface="Arial" pitchFamily="34" charset="0"/>
              </a:rPr>
              <a:t>2001</a:t>
            </a:r>
            <a:r>
              <a:rPr lang="ja-JP" altLang="en-US" sz="1050" dirty="0" smtClean="0">
                <a:latin typeface="Arial" pitchFamily="34" charset="0"/>
              </a:rPr>
              <a:t>年　国が　エステ業界の実態調査　　　厚生労働省　</a:t>
            </a:r>
            <a:r>
              <a:rPr lang="ja-JP" altLang="en-US" sz="1050" b="1" dirty="0" smtClean="0">
                <a:latin typeface="Arial" pitchFamily="34" charset="0"/>
              </a:rPr>
              <a:t>レーザー脱毛等で通達文書</a:t>
            </a:r>
          </a:p>
          <a:p>
            <a:r>
              <a:rPr lang="en-US" altLang="ja-JP" sz="1050" dirty="0" smtClean="0">
                <a:solidFill>
                  <a:srgbClr val="FF3300"/>
                </a:solidFill>
                <a:latin typeface="Arial" pitchFamily="34" charset="0"/>
              </a:rPr>
              <a:t>2002</a:t>
            </a:r>
            <a:r>
              <a:rPr lang="ja-JP" altLang="en-US" sz="1050" dirty="0" smtClean="0">
                <a:solidFill>
                  <a:srgbClr val="FF3300"/>
                </a:solidFill>
                <a:latin typeface="Arial" pitchFamily="34" charset="0"/>
              </a:rPr>
              <a:t>年　</a:t>
            </a:r>
            <a:r>
              <a:rPr lang="ja-JP" altLang="en-US" sz="1050" b="1" dirty="0" smtClean="0">
                <a:solidFill>
                  <a:srgbClr val="FF3300"/>
                </a:solidFill>
                <a:latin typeface="Arial" pitchFamily="34" charset="0"/>
              </a:rPr>
              <a:t>ラ・パルレ　上場　業界初</a:t>
            </a:r>
            <a:r>
              <a:rPr lang="ja-JP" altLang="en-US" sz="1050" dirty="0" smtClean="0">
                <a:solidFill>
                  <a:srgbClr val="FF3300"/>
                </a:solidFill>
                <a:latin typeface="Arial" pitchFamily="34" charset="0"/>
              </a:rPr>
              <a:t>　</a:t>
            </a:r>
            <a:r>
              <a:rPr lang="ja-JP" altLang="en-US" sz="1050" dirty="0" smtClean="0">
                <a:latin typeface="Arial" pitchFamily="34" charset="0"/>
              </a:rPr>
              <a:t>　メラス事件</a:t>
            </a:r>
          </a:p>
          <a:p>
            <a:r>
              <a:rPr lang="en-US" altLang="ja-JP" sz="1050" dirty="0" smtClean="0">
                <a:solidFill>
                  <a:srgbClr val="FF3300"/>
                </a:solidFill>
                <a:latin typeface="Arial" pitchFamily="34" charset="0"/>
              </a:rPr>
              <a:t>2003</a:t>
            </a:r>
            <a:r>
              <a:rPr lang="ja-JP" altLang="en-US" sz="1050" dirty="0" smtClean="0">
                <a:solidFill>
                  <a:srgbClr val="FF3300"/>
                </a:solidFill>
                <a:latin typeface="Arial" pitchFamily="34" charset="0"/>
              </a:rPr>
              <a:t>年　</a:t>
            </a:r>
            <a:r>
              <a:rPr lang="ja-JP" altLang="en-US" sz="1050" b="1" dirty="0" smtClean="0">
                <a:solidFill>
                  <a:srgbClr val="FF3300"/>
                </a:solidFill>
                <a:latin typeface="Arial" pitchFamily="34" charset="0"/>
              </a:rPr>
              <a:t>国がエステティックを　成長産業と認定　雇用促進</a:t>
            </a:r>
            <a:r>
              <a:rPr lang="ja-JP" altLang="en-US" sz="1050" dirty="0" smtClean="0">
                <a:latin typeface="Arial" pitchFamily="34" charset="0"/>
              </a:rPr>
              <a:t>　　　</a:t>
            </a:r>
            <a:r>
              <a:rPr lang="ja-JP" altLang="en-US" sz="1050" b="1" dirty="0" smtClean="0">
                <a:latin typeface="Arial" pitchFamily="34" charset="0"/>
              </a:rPr>
              <a:t>国内にスパ急増</a:t>
            </a:r>
          </a:p>
          <a:p>
            <a:r>
              <a:rPr lang="en-US" altLang="ja-JP" sz="1050" dirty="0" smtClean="0">
                <a:latin typeface="Arial" pitchFamily="34" charset="0"/>
              </a:rPr>
              <a:t>2004</a:t>
            </a:r>
            <a:r>
              <a:rPr lang="ja-JP" altLang="en-US" sz="1050" dirty="0" smtClean="0">
                <a:latin typeface="Arial" pitchFamily="34" charset="0"/>
              </a:rPr>
              <a:t>年　ＮＰＯ　日本エステティック機構設立　　</a:t>
            </a:r>
            <a:r>
              <a:rPr lang="ja-JP" altLang="en-US" sz="1050" b="1" dirty="0" smtClean="0">
                <a:latin typeface="Arial" pitchFamily="34" charset="0"/>
              </a:rPr>
              <a:t>厚生労働省が　まつげパーマで通達文</a:t>
            </a:r>
          </a:p>
          <a:p>
            <a:r>
              <a:rPr lang="en-US" altLang="ja-JP" sz="1050" b="1" dirty="0" smtClean="0">
                <a:latin typeface="Arial" pitchFamily="34" charset="0"/>
              </a:rPr>
              <a:t>2005</a:t>
            </a:r>
            <a:r>
              <a:rPr lang="ja-JP" altLang="en-US" sz="1050" b="1" dirty="0" smtClean="0">
                <a:latin typeface="Arial" pitchFamily="34" charset="0"/>
              </a:rPr>
              <a:t>年</a:t>
            </a:r>
            <a:r>
              <a:rPr lang="ja-JP" altLang="en-US" sz="1050" dirty="0" smtClean="0">
                <a:latin typeface="Arial" pitchFamily="34" charset="0"/>
              </a:rPr>
              <a:t>　個人情報保護法施行　　ＩＴ化進む　　</a:t>
            </a:r>
            <a:r>
              <a:rPr lang="ja-JP" altLang="en-US" sz="1050" b="1" dirty="0" smtClean="0">
                <a:latin typeface="Arial" pitchFamily="34" charset="0"/>
              </a:rPr>
              <a:t>　</a:t>
            </a:r>
            <a:r>
              <a:rPr lang="ja-JP" altLang="en-US" sz="1050" b="1" dirty="0" smtClean="0">
                <a:solidFill>
                  <a:srgbClr val="FF3300"/>
                </a:solidFill>
                <a:latin typeface="Arial" pitchFamily="34" charset="0"/>
              </a:rPr>
              <a:t>（業界ピーク）</a:t>
            </a:r>
          </a:p>
          <a:p>
            <a:r>
              <a:rPr lang="en-US" altLang="ja-JP" sz="1050" dirty="0" smtClean="0">
                <a:latin typeface="Arial" pitchFamily="34" charset="0"/>
              </a:rPr>
              <a:t>2006</a:t>
            </a:r>
            <a:r>
              <a:rPr lang="ja-JP" altLang="en-US" sz="1050" dirty="0" smtClean="0">
                <a:latin typeface="Arial" pitchFamily="34" charset="0"/>
              </a:rPr>
              <a:t>年　インターフェース社　民事再生申請　　　　　　　　フラッシュランプ脱毛で逮捕者</a:t>
            </a:r>
          </a:p>
          <a:p>
            <a:r>
              <a:rPr lang="en-US" altLang="ja-JP" sz="1050" dirty="0" smtClean="0">
                <a:latin typeface="Arial" pitchFamily="34" charset="0"/>
              </a:rPr>
              <a:t>2007</a:t>
            </a:r>
            <a:r>
              <a:rPr lang="ja-JP" altLang="en-US" sz="1050" dirty="0" smtClean="0">
                <a:latin typeface="Arial" pitchFamily="34" charset="0"/>
              </a:rPr>
              <a:t>年</a:t>
            </a:r>
            <a:r>
              <a:rPr lang="ja-JP" altLang="en-US" sz="1050" b="1" dirty="0" smtClean="0">
                <a:latin typeface="Arial" pitchFamily="34" charset="0"/>
              </a:rPr>
              <a:t>　</a:t>
            </a:r>
            <a:r>
              <a:rPr lang="ja-JP" altLang="en-US" sz="1050" dirty="0" smtClean="0">
                <a:latin typeface="Arial" pitchFamily="34" charset="0"/>
              </a:rPr>
              <a:t>レーザーライト美容機器　適合審査制度　　　　　（ＤＢフェア</a:t>
            </a:r>
            <a:r>
              <a:rPr lang="ja-JP" altLang="en-US" sz="1050" dirty="0" smtClean="0">
                <a:solidFill>
                  <a:srgbClr val="FF3300"/>
                </a:solidFill>
                <a:latin typeface="Arial" pitchFamily="34" charset="0"/>
              </a:rPr>
              <a:t>ピーク</a:t>
            </a:r>
            <a:r>
              <a:rPr lang="ja-JP" altLang="en-US" sz="1050" dirty="0" smtClean="0">
                <a:latin typeface="Arial" pitchFamily="34" charset="0"/>
              </a:rPr>
              <a:t>）</a:t>
            </a:r>
          </a:p>
          <a:p>
            <a:r>
              <a:rPr lang="en-US" altLang="ja-JP" sz="1050" dirty="0" smtClean="0">
                <a:latin typeface="Arial" pitchFamily="34" charset="0"/>
              </a:rPr>
              <a:t>2008</a:t>
            </a:r>
            <a:r>
              <a:rPr lang="ja-JP" altLang="en-US" sz="1050" dirty="0" smtClean="0">
                <a:latin typeface="Arial" pitchFamily="34" charset="0"/>
              </a:rPr>
              <a:t>年　ＮＰＯエステティック機構で　サロン認証開始</a:t>
            </a:r>
          </a:p>
          <a:p>
            <a:r>
              <a:rPr lang="en-US" altLang="ja-JP" sz="1050" dirty="0" smtClean="0">
                <a:latin typeface="Arial" pitchFamily="34" charset="0"/>
              </a:rPr>
              <a:t>2009</a:t>
            </a:r>
            <a:r>
              <a:rPr lang="ja-JP" altLang="en-US" sz="1050" dirty="0" smtClean="0">
                <a:latin typeface="Arial" pitchFamily="34" charset="0"/>
              </a:rPr>
              <a:t>年　</a:t>
            </a:r>
            <a:r>
              <a:rPr lang="ja-JP" altLang="en-US" sz="1050" b="1" dirty="0" smtClean="0">
                <a:solidFill>
                  <a:srgbClr val="FF3300"/>
                </a:solidFill>
                <a:latin typeface="Arial" pitchFamily="34" charset="0"/>
              </a:rPr>
              <a:t>サロン閉店へ</a:t>
            </a:r>
          </a:p>
          <a:p>
            <a:r>
              <a:rPr lang="en-US" altLang="ja-JP" sz="1050" dirty="0" smtClean="0">
                <a:latin typeface="Arial" pitchFamily="34" charset="0"/>
              </a:rPr>
              <a:t>2010</a:t>
            </a:r>
            <a:r>
              <a:rPr lang="ja-JP" altLang="en-US" sz="1050" dirty="0" smtClean="0">
                <a:latin typeface="Arial" pitchFamily="34" charset="0"/>
              </a:rPr>
              <a:t>年　エステティック振興協議会　が　</a:t>
            </a:r>
            <a:r>
              <a:rPr lang="ja-JP" altLang="en-US" sz="1050" b="1" dirty="0" smtClean="0">
                <a:solidFill>
                  <a:srgbClr val="FF3300"/>
                </a:solidFill>
                <a:latin typeface="Arial" pitchFamily="34" charset="0"/>
              </a:rPr>
              <a:t>エステ業統一自主基準</a:t>
            </a:r>
            <a:r>
              <a:rPr lang="ja-JP" altLang="en-US" sz="1050" b="1" dirty="0" smtClean="0">
                <a:latin typeface="Arial" pitchFamily="34" charset="0"/>
              </a:rPr>
              <a:t>　</a:t>
            </a:r>
            <a:r>
              <a:rPr lang="ja-JP" altLang="en-US" sz="1050" dirty="0" smtClean="0">
                <a:latin typeface="Arial" pitchFamily="34" charset="0"/>
              </a:rPr>
              <a:t>を定める</a:t>
            </a:r>
          </a:p>
          <a:p>
            <a:r>
              <a:rPr lang="ja-JP" altLang="en-US" sz="1050" dirty="0" smtClean="0">
                <a:latin typeface="Arial" pitchFamily="34" charset="0"/>
              </a:rPr>
              <a:t>　　　　　　ラ・パルレ　民事再生申請</a:t>
            </a:r>
          </a:p>
          <a:p>
            <a:r>
              <a:rPr lang="en-US" altLang="ja-JP" sz="1050" dirty="0" smtClean="0">
                <a:latin typeface="Arial" pitchFamily="34" charset="0"/>
              </a:rPr>
              <a:t>2011</a:t>
            </a:r>
            <a:r>
              <a:rPr lang="ja-JP" altLang="en-US" sz="1050" dirty="0" smtClean="0">
                <a:latin typeface="Arial" pitchFamily="34" charset="0"/>
              </a:rPr>
              <a:t>年　エステ・美容機器サービスに関す消費者問題についての</a:t>
            </a:r>
            <a:r>
              <a:rPr lang="ja-JP" altLang="en-US" sz="1050" b="1" dirty="0" smtClean="0">
                <a:latin typeface="Arial" pitchFamily="34" charset="0"/>
              </a:rPr>
              <a:t>建議　（</a:t>
            </a:r>
            <a:r>
              <a:rPr lang="en-US" altLang="ja-JP" sz="1050" b="1" dirty="0" smtClean="0">
                <a:latin typeface="Arial" pitchFamily="34" charset="0"/>
              </a:rPr>
              <a:t>12</a:t>
            </a:r>
            <a:r>
              <a:rPr lang="ja-JP" altLang="en-US" sz="1050" b="1" dirty="0" smtClean="0">
                <a:latin typeface="Arial" pitchFamily="34" charset="0"/>
              </a:rPr>
              <a:t>月）　消費者委員会</a:t>
            </a:r>
          </a:p>
          <a:p>
            <a:r>
              <a:rPr lang="ja-JP" altLang="en-US" sz="1050" dirty="0" smtClean="0">
                <a:latin typeface="Arial" pitchFamily="34" charset="0"/>
              </a:rPr>
              <a:t>　　　　　　脱毛　アートメーク　シミ取り　まつげエクステンション</a:t>
            </a:r>
          </a:p>
          <a:p>
            <a:r>
              <a:rPr lang="ja-JP" altLang="en-US" sz="1050" b="1" dirty="0" smtClean="0">
                <a:solidFill>
                  <a:srgbClr val="FF3300"/>
                </a:solidFill>
                <a:latin typeface="Arial" pitchFamily="34" charset="0"/>
              </a:rPr>
              <a:t>エステティックの他の選択肢が増えた　　　</a:t>
            </a:r>
          </a:p>
          <a:p>
            <a:r>
              <a:rPr lang="ja-JP" altLang="en-US" sz="1050" b="1" dirty="0" smtClean="0">
                <a:solidFill>
                  <a:srgbClr val="FF3300"/>
                </a:solidFill>
                <a:latin typeface="Arial" pitchFamily="34" charset="0"/>
              </a:rPr>
              <a:t>簡易マッサージ、フットケアサロン、ヘッドマッサージサロン、日帰り温浴施設、美容サロン、接骨院、鍼灸院　整体、コンディショニング、ストレッチサロン、美容クリニック・・・・・</a:t>
            </a:r>
          </a:p>
          <a:p>
            <a:endParaRPr kumimoji="1" lang="ja-JP" altLang="en-US" sz="1050" dirty="0"/>
          </a:p>
        </p:txBody>
      </p:sp>
    </p:spTree>
    <p:extLst>
      <p:ext uri="{BB962C8B-B14F-4D97-AF65-F5344CB8AC3E}">
        <p14:creationId xmlns:p14="http://schemas.microsoft.com/office/powerpoint/2010/main" val="405610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8"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949E561-A907-4DD3-8381-53A6E9BFE959}" type="datetime1">
              <a:rPr lang="ja-JP" altLang="en-US" smtClean="0"/>
              <a:pPr>
                <a:defRPr/>
              </a:pPr>
              <a:t>2014/11/25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74C9F40-6DDB-4B1C-AA09-98BBAC484ADB}"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EBBF7ED-7CFE-4B1A-BD92-08061B8E48CD}" type="datetime1">
              <a:rPr lang="ja-JP" altLang="en-US" smtClean="0"/>
              <a:pPr>
                <a:defRPr/>
              </a:pPr>
              <a:t>2014/11/25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04D0A31-0870-4933-9729-D3EC5CCEC7AA}"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4"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6A0733-B75F-4AB5-BFCE-601CA5D764D1}" type="datetime1">
              <a:rPr lang="ja-JP" altLang="en-US" smtClean="0"/>
              <a:pPr>
                <a:defRPr/>
              </a:pPr>
              <a:t>2014/11/25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42BC5B3-F171-4768-A45C-D9C8109A7A0A}"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タイトルスライド">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612959" y="3543129"/>
            <a:ext cx="6997317" cy="900109"/>
          </a:xfrm>
          <a:prstGeom prst="rect">
            <a:avLst/>
          </a:prstGeom>
          <a:ln>
            <a:noFill/>
          </a:ln>
        </p:spPr>
        <p:txBody>
          <a:bodyPr lIns="84024" tIns="42012" rIns="84024" bIns="42012" anchor="t">
            <a:normAutofit/>
          </a:bodyPr>
          <a:lstStyle>
            <a:lvl1pPr algn="l">
              <a:spcAft>
                <a:spcPts val="0"/>
              </a:spcAft>
              <a:defRPr sz="2000" b="0" i="0" cap="none">
                <a:solidFill>
                  <a:schemeClr val="bg1"/>
                </a:solidFill>
                <a:latin typeface="Arial"/>
                <a:cs typeface="Arial"/>
              </a:defRPr>
            </a:lvl1pPr>
          </a:lstStyle>
          <a:p>
            <a:r>
              <a:rPr lang="ja-JP" altLang="en-US" dirty="0" smtClean="0"/>
              <a:t>マスタ タイトルの書式設定</a:t>
            </a:r>
            <a:endParaRPr lang="en-US" dirty="0"/>
          </a:p>
        </p:txBody>
      </p:sp>
      <p:sp>
        <p:nvSpPr>
          <p:cNvPr id="7" name="スライド番号プレースホルダ 4"/>
          <p:cNvSpPr>
            <a:spLocks noGrp="1"/>
          </p:cNvSpPr>
          <p:nvPr>
            <p:ph type="sldNum" sz="quarter" idx="11"/>
          </p:nvPr>
        </p:nvSpPr>
        <p:spPr>
          <a:xfrm>
            <a:off x="9334500" y="6562740"/>
            <a:ext cx="550863" cy="250825"/>
          </a:xfrm>
        </p:spPr>
        <p:txBody>
          <a:bodyPr/>
          <a:lstStyle>
            <a:lvl1pPr>
              <a:defRPr/>
            </a:lvl1pPr>
          </a:lstStyle>
          <a:p>
            <a:pPr>
              <a:defRPr/>
            </a:pPr>
            <a:fld id="{66EF4236-5E37-4026-BC03-11796FAB1B02}" type="slidenum">
              <a:rPr lang="en-US" altLang="ja-JP"/>
              <a:pPr>
                <a:defRPr/>
              </a:pPr>
              <a:t>‹#›</a:t>
            </a:fld>
            <a:endParaRPr lang="en-US" altLang="ja-JP"/>
          </a:p>
        </p:txBody>
      </p:sp>
    </p:spTree>
    <p:extLst>
      <p:ext uri="{BB962C8B-B14F-4D97-AF65-F5344CB8AC3E}">
        <p14:creationId xmlns:p14="http://schemas.microsoft.com/office/powerpoint/2010/main" val="503606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タイトルスライド（イメージ付）">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2612959" y="3543129"/>
            <a:ext cx="6997317" cy="900109"/>
          </a:xfrm>
          <a:prstGeom prst="rect">
            <a:avLst/>
          </a:prstGeom>
          <a:ln>
            <a:noFill/>
          </a:ln>
        </p:spPr>
        <p:txBody>
          <a:bodyPr lIns="84024" tIns="42012" rIns="84024" bIns="42012" anchor="t">
            <a:normAutofit/>
          </a:bodyPr>
          <a:lstStyle>
            <a:lvl1pPr algn="l">
              <a:spcAft>
                <a:spcPts val="0"/>
              </a:spcAft>
              <a:defRPr sz="2000" b="0" i="0" cap="none">
                <a:solidFill>
                  <a:schemeClr val="bg1"/>
                </a:solidFill>
                <a:latin typeface="Arial"/>
                <a:cs typeface="Arial"/>
              </a:defRPr>
            </a:lvl1pPr>
          </a:lstStyle>
          <a:p>
            <a:r>
              <a:rPr lang="ja-JP" altLang="en-US" dirty="0" smtClean="0"/>
              <a:t>マスタ タイトルの書式設定</a:t>
            </a:r>
            <a:endParaRPr lang="en-US" dirty="0"/>
          </a:p>
        </p:txBody>
      </p:sp>
      <p:sp>
        <p:nvSpPr>
          <p:cNvPr id="7" name="スライド番号プレースホルダ 4"/>
          <p:cNvSpPr>
            <a:spLocks noGrp="1"/>
          </p:cNvSpPr>
          <p:nvPr>
            <p:ph type="sldNum" sz="quarter" idx="11"/>
          </p:nvPr>
        </p:nvSpPr>
        <p:spPr>
          <a:xfrm>
            <a:off x="9248775" y="6562740"/>
            <a:ext cx="636588" cy="250825"/>
          </a:xfrm>
        </p:spPr>
        <p:txBody>
          <a:bodyPr/>
          <a:lstStyle>
            <a:lvl1pPr>
              <a:defRPr/>
            </a:lvl1pPr>
          </a:lstStyle>
          <a:p>
            <a:pPr>
              <a:defRPr/>
            </a:pPr>
            <a:fld id="{66EF4236-5E37-4026-BC03-11796FAB1B02}" type="slidenum">
              <a:rPr lang="en-US" altLang="ja-JP"/>
              <a:pPr>
                <a:defRPr/>
              </a:pPr>
              <a:t>‹#›</a:t>
            </a:fld>
            <a:endParaRPr lang="en-US" altLang="ja-JP"/>
          </a:p>
        </p:txBody>
      </p:sp>
    </p:spTree>
    <p:extLst>
      <p:ext uri="{BB962C8B-B14F-4D97-AF65-F5344CB8AC3E}">
        <p14:creationId xmlns:p14="http://schemas.microsoft.com/office/powerpoint/2010/main" val="8770074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1" name=""/>
        <p:cNvGrpSpPr/>
        <p:nvPr/>
      </p:nvGrpSpPr>
      <p:grpSpPr>
        <a:xfrm>
          <a:off x="0" y="0"/>
          <a:ext cx="0" cy="0"/>
          <a:chOff x="0" y="0"/>
          <a:chExt cx="0" cy="0"/>
        </a:xfrm>
      </p:grpSpPr>
      <p:sp>
        <p:nvSpPr>
          <p:cNvPr id="23" name="Title 1"/>
          <p:cNvSpPr>
            <a:spLocks noGrp="1"/>
          </p:cNvSpPr>
          <p:nvPr>
            <p:ph type="title" hasCustomPrompt="1"/>
          </p:nvPr>
        </p:nvSpPr>
        <p:spPr>
          <a:xfrm>
            <a:off x="1530112" y="2061238"/>
            <a:ext cx="7491659" cy="662074"/>
          </a:xfrm>
          <a:prstGeom prst="rect">
            <a:avLst/>
          </a:prstGeom>
        </p:spPr>
        <p:txBody>
          <a:bodyPr lIns="84024" tIns="42012" rIns="84024" bIns="42012" anchor="ctr" anchorCtr="0">
            <a:normAutofit/>
          </a:bodyPr>
          <a:lstStyle>
            <a:lvl1pPr>
              <a:defRPr>
                <a:solidFill>
                  <a:schemeClr val="bg1"/>
                </a:solidFill>
              </a:defRPr>
            </a:lvl1pPr>
          </a:lstStyle>
          <a:p>
            <a:r>
              <a:rPr lang="ja-JP" altLang="en-US" sz="2000" dirty="0" smtClean="0"/>
              <a:t>マスタ タイトルの書式設</a:t>
            </a:r>
            <a:endParaRPr lang="en-US" sz="2000" dirty="0"/>
          </a:p>
        </p:txBody>
      </p:sp>
      <p:sp>
        <p:nvSpPr>
          <p:cNvPr id="8" name="スライド番号プレースホルダ 4"/>
          <p:cNvSpPr>
            <a:spLocks noGrp="1"/>
          </p:cNvSpPr>
          <p:nvPr>
            <p:ph type="sldNum" sz="quarter" idx="11"/>
          </p:nvPr>
        </p:nvSpPr>
        <p:spPr>
          <a:xfrm>
            <a:off x="9210675" y="6562740"/>
            <a:ext cx="674688" cy="250825"/>
          </a:xfrm>
        </p:spPr>
        <p:txBody>
          <a:bodyPr/>
          <a:lstStyle>
            <a:lvl1pPr>
              <a:defRPr/>
            </a:lvl1pPr>
          </a:lstStyle>
          <a:p>
            <a:pPr>
              <a:defRPr/>
            </a:pPr>
            <a:fld id="{66EF4236-5E37-4026-BC03-11796FAB1B02}" type="slidenum">
              <a:rPr lang="en-US" altLang="ja-JP"/>
              <a:pPr>
                <a:defRPr/>
              </a:pPr>
              <a:t>‹#›</a:t>
            </a:fld>
            <a:endParaRPr lang="en-US" altLang="ja-JP"/>
          </a:p>
        </p:txBody>
      </p:sp>
    </p:spTree>
    <p:extLst>
      <p:ext uri="{BB962C8B-B14F-4D97-AF65-F5344CB8AC3E}">
        <p14:creationId xmlns:p14="http://schemas.microsoft.com/office/powerpoint/2010/main" val="2842386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スライド番号プレースホルダ 4"/>
          <p:cNvSpPr>
            <a:spLocks noGrp="1"/>
          </p:cNvSpPr>
          <p:nvPr>
            <p:ph type="sldNum" sz="quarter" idx="11"/>
          </p:nvPr>
        </p:nvSpPr>
        <p:spPr>
          <a:xfrm>
            <a:off x="9305925" y="6562740"/>
            <a:ext cx="579438" cy="250825"/>
          </a:xfrm>
        </p:spPr>
        <p:txBody>
          <a:bodyPr/>
          <a:lstStyle>
            <a:lvl1pPr>
              <a:defRPr/>
            </a:lvl1pPr>
          </a:lstStyle>
          <a:p>
            <a:pPr>
              <a:defRPr/>
            </a:pPr>
            <a:fld id="{66EF4236-5E37-4026-BC03-11796FAB1B02}" type="slidenum">
              <a:rPr lang="en-US" altLang="ja-JP"/>
              <a:pPr>
                <a:defRPr/>
              </a:pPr>
              <a:t>‹#›</a:t>
            </a:fld>
            <a:endParaRPr lang="en-US" altLang="ja-JP"/>
          </a:p>
        </p:txBody>
      </p:sp>
    </p:spTree>
    <p:extLst>
      <p:ext uri="{BB962C8B-B14F-4D97-AF65-F5344CB8AC3E}">
        <p14:creationId xmlns:p14="http://schemas.microsoft.com/office/powerpoint/2010/main" val="24575425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209675" y="-11113"/>
            <a:ext cx="6708775" cy="739776"/>
          </a:xfrm>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xfrm>
            <a:off x="9618663" y="6677025"/>
            <a:ext cx="287337" cy="211138"/>
          </a:xfrm>
          <a:prstGeom prst="rect">
            <a:avLst/>
          </a:prstGeom>
          <a:ln/>
        </p:spPr>
        <p:txBody>
          <a:bodyPr/>
          <a:lstStyle>
            <a:lvl1pPr>
              <a:defRPr/>
            </a:lvl1pPr>
          </a:lstStyle>
          <a:p>
            <a:pPr defTabSz="457133" fontAlgn="auto">
              <a:spcBef>
                <a:spcPts val="0"/>
              </a:spcBef>
              <a:spcAft>
                <a:spcPts val="0"/>
              </a:spcAft>
              <a:defRPr/>
            </a:pPr>
            <a:fld id="{67023B5F-F46A-4FDE-94B4-8CC779042AD0}" type="slidenum">
              <a:rPr kumimoji="0" lang="en-US" altLang="ja-JP">
                <a:solidFill>
                  <a:srgbClr val="000000"/>
                </a:solidFill>
                <a:latin typeface="HGP創英角ｺﾞｼｯｸUB"/>
                <a:ea typeface="HGP創英角ｺﾞｼｯｸUB"/>
              </a:rPr>
              <a:pPr defTabSz="457133" fontAlgn="auto">
                <a:spcBef>
                  <a:spcPts val="0"/>
                </a:spcBef>
                <a:spcAft>
                  <a:spcPts val="0"/>
                </a:spcAft>
                <a:defRPr/>
              </a:pPr>
              <a:t>‹#›</a:t>
            </a:fld>
            <a:endParaRPr kumimoji="0" lang="en-US" altLang="ja-JP">
              <a:solidFill>
                <a:srgbClr val="000000"/>
              </a:solidFill>
              <a:latin typeface="HGP創英角ｺﾞｼｯｸUB"/>
              <a:ea typeface="HGP創英角ｺﾞｼｯｸUB"/>
            </a:endParaRPr>
          </a:p>
        </p:txBody>
      </p:sp>
    </p:spTree>
    <p:extLst>
      <p:ext uri="{BB962C8B-B14F-4D97-AF65-F5344CB8AC3E}">
        <p14:creationId xmlns:p14="http://schemas.microsoft.com/office/powerpoint/2010/main" val="21972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grpSp>
        <p:nvGrpSpPr>
          <p:cNvPr id="7" name="Group 51"/>
          <p:cNvGrpSpPr/>
          <p:nvPr userDrawn="1"/>
        </p:nvGrpSpPr>
        <p:grpSpPr>
          <a:xfrm>
            <a:off x="0" y="6738104"/>
            <a:ext cx="9906000" cy="119896"/>
            <a:chOff x="0" y="6731877"/>
            <a:chExt cx="10688638" cy="132052"/>
          </a:xfrm>
        </p:grpSpPr>
        <p:sp>
          <p:nvSpPr>
            <p:cNvPr id="29" name="Rectangle 52"/>
            <p:cNvSpPr/>
            <p:nvPr userDrawn="1"/>
          </p:nvSpPr>
          <p:spPr>
            <a:xfrm>
              <a:off x="0" y="6731877"/>
              <a:ext cx="10688638" cy="132052"/>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3" fontAlgn="auto">
                <a:spcBef>
                  <a:spcPts val="0"/>
                </a:spcBef>
                <a:spcAft>
                  <a:spcPts val="0"/>
                </a:spcAft>
              </a:pPr>
              <a:endParaRPr kumimoji="0" lang="en-US">
                <a:solidFill>
                  <a:srgbClr val="FFFFFF"/>
                </a:solidFill>
              </a:endParaRPr>
            </a:p>
          </p:txBody>
        </p:sp>
        <p:grpSp>
          <p:nvGrpSpPr>
            <p:cNvPr id="8" name="Group 103"/>
            <p:cNvGrpSpPr/>
            <p:nvPr userDrawn="1"/>
          </p:nvGrpSpPr>
          <p:grpSpPr>
            <a:xfrm>
              <a:off x="0" y="6731877"/>
              <a:ext cx="735013" cy="132052"/>
              <a:chOff x="0" y="6296155"/>
              <a:chExt cx="735013" cy="132052"/>
            </a:xfrm>
          </p:grpSpPr>
          <p:sp>
            <p:nvSpPr>
              <p:cNvPr id="31" name="Rectangle 54"/>
              <p:cNvSpPr/>
              <p:nvPr userDrawn="1"/>
            </p:nvSpPr>
            <p:spPr>
              <a:xfrm>
                <a:off x="612511" y="6296155"/>
                <a:ext cx="122502" cy="132052"/>
              </a:xfrm>
              <a:prstGeom prst="rect">
                <a:avLst/>
              </a:prstGeom>
              <a:solidFill>
                <a:srgbClr val="E6B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3" fontAlgn="auto">
                  <a:spcBef>
                    <a:spcPts val="0"/>
                  </a:spcBef>
                  <a:spcAft>
                    <a:spcPts val="0"/>
                  </a:spcAft>
                </a:pPr>
                <a:endParaRPr kumimoji="0" lang="en-US">
                  <a:solidFill>
                    <a:srgbClr val="FFFFFF"/>
                  </a:solidFill>
                </a:endParaRPr>
              </a:p>
            </p:txBody>
          </p:sp>
          <p:sp>
            <p:nvSpPr>
              <p:cNvPr id="32" name="Rectangle 55"/>
              <p:cNvSpPr/>
              <p:nvPr userDrawn="1"/>
            </p:nvSpPr>
            <p:spPr>
              <a:xfrm>
                <a:off x="490009" y="6296155"/>
                <a:ext cx="122502" cy="132052"/>
              </a:xfrm>
              <a:prstGeom prst="rect">
                <a:avLst/>
              </a:prstGeom>
              <a:solidFill>
                <a:srgbClr val="C96953"/>
              </a:solidFill>
              <a:ln w="9525">
                <a:noFill/>
                <a:miter lim="800000"/>
                <a:headEnd/>
                <a:tailEnd/>
              </a:ln>
              <a:effectLst/>
            </p:spPr>
            <p:txBody>
              <a:bodyPr wrap="none" anchor="ctr"/>
              <a:lstStyle/>
              <a:p>
                <a:pPr defTabSz="840242" fontAlgn="auto">
                  <a:spcBef>
                    <a:spcPts val="0"/>
                  </a:spcBef>
                  <a:spcAft>
                    <a:spcPts val="0"/>
                  </a:spcAft>
                  <a:defRPr/>
                </a:pPr>
                <a:endParaRPr kumimoji="0" lang="en-US" altLang="en-US" sz="1700" kern="0" dirty="0">
                  <a:solidFill>
                    <a:sysClr val="windowText" lastClr="000000"/>
                  </a:solidFill>
                  <a:latin typeface="HGP創英角ｺﾞｼｯｸUB"/>
                  <a:ea typeface="HGP創英角ｺﾞｼｯｸUB"/>
                </a:endParaRPr>
              </a:p>
            </p:txBody>
          </p:sp>
          <p:sp>
            <p:nvSpPr>
              <p:cNvPr id="33" name="Rectangle 56"/>
              <p:cNvSpPr/>
              <p:nvPr userDrawn="1"/>
            </p:nvSpPr>
            <p:spPr>
              <a:xfrm>
                <a:off x="367507" y="6296155"/>
                <a:ext cx="122502" cy="13205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3" fontAlgn="auto">
                  <a:spcBef>
                    <a:spcPts val="0"/>
                  </a:spcBef>
                  <a:spcAft>
                    <a:spcPts val="0"/>
                  </a:spcAft>
                </a:pPr>
                <a:endParaRPr kumimoji="0" lang="en-US">
                  <a:solidFill>
                    <a:srgbClr val="FFFFFF"/>
                  </a:solidFill>
                </a:endParaRPr>
              </a:p>
            </p:txBody>
          </p:sp>
          <p:sp>
            <p:nvSpPr>
              <p:cNvPr id="34" name="Rectangle 57"/>
              <p:cNvSpPr/>
              <p:nvPr userDrawn="1"/>
            </p:nvSpPr>
            <p:spPr>
              <a:xfrm>
                <a:off x="245004" y="6296155"/>
                <a:ext cx="122502" cy="132052"/>
              </a:xfrm>
              <a:prstGeom prst="rect">
                <a:avLst/>
              </a:prstGeom>
              <a:solidFill>
                <a:srgbClr val="0080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3" fontAlgn="auto">
                  <a:spcBef>
                    <a:spcPts val="0"/>
                  </a:spcBef>
                  <a:spcAft>
                    <a:spcPts val="0"/>
                  </a:spcAft>
                </a:pPr>
                <a:endParaRPr kumimoji="0" lang="en-US">
                  <a:solidFill>
                    <a:srgbClr val="FFFFFF"/>
                  </a:solidFill>
                </a:endParaRPr>
              </a:p>
            </p:txBody>
          </p:sp>
          <p:sp>
            <p:nvSpPr>
              <p:cNvPr id="35" name="Rectangle 58"/>
              <p:cNvSpPr/>
              <p:nvPr userDrawn="1"/>
            </p:nvSpPr>
            <p:spPr>
              <a:xfrm>
                <a:off x="122502" y="6296155"/>
                <a:ext cx="122502" cy="132052"/>
              </a:xfrm>
              <a:prstGeom prst="rect">
                <a:avLst/>
              </a:prstGeom>
              <a:solidFill>
                <a:srgbClr val="6F7796"/>
              </a:solidFill>
              <a:ln w="9525">
                <a:noFill/>
                <a:miter lim="800000"/>
                <a:headEnd/>
                <a:tailEnd/>
              </a:ln>
              <a:effectLst/>
            </p:spPr>
            <p:txBody>
              <a:bodyPr wrap="none" anchor="ctr"/>
              <a:lstStyle/>
              <a:p>
                <a:pPr defTabSz="840242" fontAlgn="auto">
                  <a:spcBef>
                    <a:spcPts val="0"/>
                  </a:spcBef>
                  <a:spcAft>
                    <a:spcPts val="0"/>
                  </a:spcAft>
                  <a:defRPr/>
                </a:pPr>
                <a:endParaRPr kumimoji="0" lang="en-US" altLang="en-US" sz="1700" kern="0" dirty="0">
                  <a:solidFill>
                    <a:sysClr val="windowText" lastClr="000000"/>
                  </a:solidFill>
                  <a:latin typeface="HGP創英角ｺﾞｼｯｸUB"/>
                  <a:ea typeface="HGP創英角ｺﾞｼｯｸUB"/>
                </a:endParaRPr>
              </a:p>
            </p:txBody>
          </p:sp>
          <p:sp>
            <p:nvSpPr>
              <p:cNvPr id="36" name="Rectangle 59"/>
              <p:cNvSpPr/>
              <p:nvPr userDrawn="1"/>
            </p:nvSpPr>
            <p:spPr>
              <a:xfrm>
                <a:off x="0" y="6296155"/>
                <a:ext cx="122502" cy="132052"/>
              </a:xfrm>
              <a:prstGeom prst="rect">
                <a:avLst/>
              </a:prstGeom>
              <a:solidFill>
                <a:srgbClr val="3F4973"/>
              </a:solidFill>
              <a:ln w="9525">
                <a:noFill/>
                <a:miter lim="800000"/>
                <a:headEnd/>
                <a:tailEnd/>
              </a:ln>
              <a:effectLst/>
            </p:spPr>
            <p:txBody>
              <a:bodyPr wrap="none" anchor="ctr"/>
              <a:lstStyle/>
              <a:p>
                <a:pPr defTabSz="840242" fontAlgn="auto">
                  <a:spcBef>
                    <a:spcPts val="0"/>
                  </a:spcBef>
                  <a:spcAft>
                    <a:spcPts val="0"/>
                  </a:spcAft>
                  <a:defRPr/>
                </a:pPr>
                <a:endParaRPr kumimoji="0" lang="en-US" altLang="en-US" sz="1700" kern="0" dirty="0">
                  <a:solidFill>
                    <a:sysClr val="windowText" lastClr="000000"/>
                  </a:solidFill>
                  <a:latin typeface="HGP創英角ｺﾞｼｯｸUB"/>
                  <a:ea typeface="HGP創英角ｺﾞｼｯｸUB"/>
                </a:endParaRPr>
              </a:p>
            </p:txBody>
          </p:sp>
        </p:grpSp>
      </p:grpSp>
      <p:sp>
        <p:nvSpPr>
          <p:cNvPr id="3" name="Rectangle 20"/>
          <p:cNvSpPr/>
          <p:nvPr userDrawn="1"/>
        </p:nvSpPr>
        <p:spPr>
          <a:xfrm>
            <a:off x="0" y="0"/>
            <a:ext cx="8380302" cy="664180"/>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defTabSz="457133" fontAlgn="auto">
              <a:spcBef>
                <a:spcPts val="0"/>
              </a:spcBef>
              <a:spcAft>
                <a:spcPts val="0"/>
              </a:spcAft>
            </a:pPr>
            <a:endParaRPr kumimoji="0" lang="en-US">
              <a:solidFill>
                <a:srgbClr val="FFFFFF"/>
              </a:solidFill>
            </a:endParaRPr>
          </a:p>
        </p:txBody>
      </p:sp>
      <p:pic>
        <p:nvPicPr>
          <p:cNvPr id="4" name="Picture 23" descr="NTT_Title_Slide_w_Image.jpg"/>
          <p:cNvPicPr>
            <a:picLocks noChangeAspect="1"/>
          </p:cNvPicPr>
          <p:nvPr userDrawn="1"/>
        </p:nvPicPr>
        <p:blipFill>
          <a:blip r:embed="rId2" cstate="print"/>
          <a:stretch>
            <a:fillRect/>
          </a:stretch>
        </p:blipFill>
        <p:spPr>
          <a:xfrm>
            <a:off x="0" y="0"/>
            <a:ext cx="677957" cy="664180"/>
          </a:xfrm>
          <a:prstGeom prst="rect">
            <a:avLst/>
          </a:prstGeom>
        </p:spPr>
      </p:pic>
      <p:sp>
        <p:nvSpPr>
          <p:cNvPr id="5" name="Rectangle 40"/>
          <p:cNvSpPr/>
          <p:nvPr userDrawn="1"/>
        </p:nvSpPr>
        <p:spPr>
          <a:xfrm>
            <a:off x="8380597" y="0"/>
            <a:ext cx="1525403" cy="664180"/>
          </a:xfrm>
          <a:prstGeom prst="rect">
            <a:avLst/>
          </a:prstGeom>
          <a:solidFill>
            <a:srgbClr val="E1E7F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lstStyle/>
          <a:p>
            <a:pPr algn="ctr" defTabSz="457133" fontAlgn="auto">
              <a:spcBef>
                <a:spcPts val="0"/>
              </a:spcBef>
              <a:spcAft>
                <a:spcPts val="0"/>
              </a:spcAft>
            </a:pPr>
            <a:endParaRPr kumimoji="0" lang="en-US">
              <a:solidFill>
                <a:srgbClr val="FFFFFF"/>
              </a:solidFill>
            </a:endParaRPr>
          </a:p>
        </p:txBody>
      </p:sp>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6" name="TextBox 36"/>
          <p:cNvSpPr txBox="1"/>
          <p:nvPr userDrawn="1"/>
        </p:nvSpPr>
        <p:spPr>
          <a:xfrm>
            <a:off x="9612906" y="6742237"/>
            <a:ext cx="293094" cy="123111"/>
          </a:xfrm>
          <a:prstGeom prst="rect">
            <a:avLst/>
          </a:prstGeom>
          <a:noFill/>
        </p:spPr>
        <p:txBody>
          <a:bodyPr wrap="square" lIns="84024" tIns="0" rIns="84024" bIns="0" rtlCol="0">
            <a:spAutoFit/>
          </a:bodyPr>
          <a:lstStyle/>
          <a:p>
            <a:pPr defTabSz="457133" fontAlgn="auto">
              <a:spcBef>
                <a:spcPts val="0"/>
              </a:spcBef>
              <a:spcAft>
                <a:spcPts val="0"/>
              </a:spcAft>
            </a:pPr>
            <a:fld id="{B81353C4-87EF-784D-9B49-76D7931112DF}" type="slidenum">
              <a:rPr kumimoji="0" lang="en-US" sz="800" smtClean="0">
                <a:solidFill>
                  <a:srgbClr val="000000"/>
                </a:solidFill>
                <a:latin typeface="Arial"/>
                <a:ea typeface="HGP創英角ｺﾞｼｯｸUB"/>
                <a:cs typeface="Arial"/>
              </a:rPr>
              <a:pPr defTabSz="457133" fontAlgn="auto">
                <a:spcBef>
                  <a:spcPts val="0"/>
                </a:spcBef>
                <a:spcAft>
                  <a:spcPts val="0"/>
                </a:spcAft>
              </a:pPr>
              <a:t>‹#›</a:t>
            </a:fld>
            <a:endParaRPr kumimoji="0" lang="en-US" sz="800" dirty="0">
              <a:solidFill>
                <a:srgbClr val="000000"/>
              </a:solidFill>
              <a:latin typeface="Arial"/>
              <a:ea typeface="HGP創英角ｺﾞｼｯｸUB"/>
              <a:cs typeface="Arial"/>
            </a:endParaRPr>
          </a:p>
        </p:txBody>
      </p:sp>
      <p:sp>
        <p:nvSpPr>
          <p:cNvPr id="18" name="Content Placeholder 2"/>
          <p:cNvSpPr>
            <a:spLocks noGrp="1"/>
          </p:cNvSpPr>
          <p:nvPr>
            <p:ph idx="1"/>
          </p:nvPr>
        </p:nvSpPr>
        <p:spPr>
          <a:xfrm>
            <a:off x="674785" y="1273519"/>
            <a:ext cx="8935491" cy="4653361"/>
          </a:xfrm>
          <a:prstGeom prst="rect">
            <a:avLst/>
          </a:prstGeom>
        </p:spPr>
        <p:txBody>
          <a:bodyPr lIns="168048" tIns="42012" rIns="84024" bIns="42012">
            <a:normAutofit/>
          </a:bodyPr>
          <a:lstStyle>
            <a:lvl1pPr marL="420121" marR="0" indent="-420121" algn="l" defTabSz="420121" rtl="0" eaLnBrk="1" fontAlgn="auto" latinLnBrk="0" hangingPunct="1">
              <a:lnSpc>
                <a:spcPct val="150000"/>
              </a:lnSpc>
              <a:spcBef>
                <a:spcPts val="0"/>
              </a:spcBef>
              <a:spcAft>
                <a:spcPts val="0"/>
              </a:spcAft>
              <a:buClrTx/>
              <a:buSzTx/>
              <a:buFont typeface="Wingdings" charset="2"/>
              <a:buNone/>
              <a:tabLst/>
              <a:defRPr sz="1800">
                <a:latin typeface="+mn-ea"/>
                <a:ea typeface="+mn-ea"/>
              </a:defRPr>
            </a:lvl1pPr>
            <a:lvl2pPr marL="840242" indent="-420121">
              <a:buFont typeface="+mj-lt"/>
              <a:buAutoNum type="arabicPeriod"/>
              <a:defRPr/>
            </a:lvl2pPr>
            <a:lvl3pPr marL="1260363" indent="-420121">
              <a:buFont typeface="+mj-lt"/>
              <a:buAutoNum type="arabicPeriod"/>
              <a:defRPr/>
            </a:lvl3pPr>
            <a:lvl4pPr marL="1575454" indent="-315091">
              <a:buFont typeface="+mj-lt"/>
              <a:buAutoNum type="arabicPeriod"/>
              <a:defRPr/>
            </a:lvl4pPr>
            <a:lvl5pPr marL="1995575" indent="-315091">
              <a:buFont typeface="+mj-lt"/>
              <a:buAutoNum type="arabicPeriod"/>
              <a:defRPr/>
            </a:lvl5pPr>
          </a:lstStyle>
          <a:p>
            <a:pPr lvl="0"/>
            <a:r>
              <a:rPr lang="ja-JP" altLang="en-US" smtClean="0"/>
              <a:t>マスタ テキストの書式設定</a:t>
            </a:r>
          </a:p>
        </p:txBody>
      </p:sp>
    </p:spTree>
    <p:extLst>
      <p:ext uri="{BB962C8B-B14F-4D97-AF65-F5344CB8AC3E}">
        <p14:creationId xmlns:p14="http://schemas.microsoft.com/office/powerpoint/2010/main" val="28691825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23938" name="Rectangle 2"/>
          <p:cNvSpPr>
            <a:spLocks noGrp="1" noChangeArrowheads="1"/>
          </p:cNvSpPr>
          <p:nvPr>
            <p:ph type="subTitle" sz="quarter" idx="1"/>
          </p:nvPr>
        </p:nvSpPr>
        <p:spPr bwMode="gray">
          <a:xfrm>
            <a:off x="1143002" y="457200"/>
            <a:ext cx="4325939" cy="762000"/>
          </a:xfrm>
        </p:spPr>
        <p:txBody>
          <a:bodyPr lIns="0" tIns="43193" rIns="0" bIns="79200" anchor="ctr"/>
          <a:lstStyle>
            <a:lvl1pPr marL="0" indent="0">
              <a:spcBef>
                <a:spcPct val="25000"/>
              </a:spcBef>
              <a:buFont typeface="Wingdings" pitchFamily="2" charset="2"/>
              <a:buNone/>
              <a:defRPr/>
            </a:lvl1pPr>
          </a:lstStyle>
          <a:p>
            <a:r>
              <a:rPr lang="ja-JP" altLang="en-US" smtClean="0"/>
              <a:t>マスタ サブタイトルの書式設定</a:t>
            </a:r>
            <a:endParaRPr lang="ja-JP" altLang="en-US"/>
          </a:p>
        </p:txBody>
      </p:sp>
      <p:sp>
        <p:nvSpPr>
          <p:cNvPr id="423939" name="Line 3"/>
          <p:cNvSpPr>
            <a:spLocks noChangeShapeType="1"/>
          </p:cNvSpPr>
          <p:nvPr/>
        </p:nvSpPr>
        <p:spPr bwMode="auto">
          <a:xfrm>
            <a:off x="6019799" y="4953000"/>
            <a:ext cx="3886201" cy="0"/>
          </a:xfrm>
          <a:prstGeom prst="line">
            <a:avLst/>
          </a:prstGeom>
          <a:noFill/>
          <a:ln w="6350">
            <a:solidFill>
              <a:schemeClr val="hlink"/>
            </a:solidFill>
            <a:prstDash val="dash"/>
            <a:round/>
            <a:headEnd/>
            <a:tailEnd/>
          </a:ln>
          <a:effectLst/>
        </p:spPr>
        <p:txBody>
          <a:bodyPr/>
          <a:lstStyle/>
          <a:p>
            <a:endParaRPr lang="ja-JP" altLang="en-US" sz="1400">
              <a:solidFill>
                <a:srgbClr val="000000"/>
              </a:solidFill>
              <a:latin typeface="Arial" charset="0"/>
              <a:ea typeface="ＭＳ Ｐゴシック" charset="-128"/>
            </a:endParaRPr>
          </a:p>
        </p:txBody>
      </p:sp>
      <p:sp>
        <p:nvSpPr>
          <p:cNvPr id="423940" name="Rectangle 4"/>
          <p:cNvSpPr>
            <a:spLocks noChangeArrowheads="1"/>
          </p:cNvSpPr>
          <p:nvPr/>
        </p:nvSpPr>
        <p:spPr bwMode="auto">
          <a:xfrm>
            <a:off x="6019799" y="6705600"/>
            <a:ext cx="3886201" cy="152400"/>
          </a:xfrm>
          <a:prstGeom prst="rect">
            <a:avLst/>
          </a:prstGeom>
          <a:solidFill>
            <a:srgbClr val="99CCFF"/>
          </a:solidFill>
          <a:ln w="9525">
            <a:noFill/>
            <a:miter lim="800000"/>
            <a:headEnd/>
            <a:tailEnd/>
          </a:ln>
          <a:effectLst/>
        </p:spPr>
        <p:txBody>
          <a:bodyPr wrap="none" anchor="ctr"/>
          <a:lstStyle/>
          <a:p>
            <a:endParaRPr lang="ja-JP" altLang="en-US" sz="1400">
              <a:solidFill>
                <a:srgbClr val="000000"/>
              </a:solidFill>
              <a:latin typeface="Arial" charset="0"/>
              <a:ea typeface="ＭＳ Ｐゴシック" charset="-128"/>
            </a:endParaRPr>
          </a:p>
        </p:txBody>
      </p:sp>
      <p:sp>
        <p:nvSpPr>
          <p:cNvPr id="423941" name="Rectangle 5"/>
          <p:cNvSpPr>
            <a:spLocks noGrp="1" noChangeArrowheads="1"/>
          </p:cNvSpPr>
          <p:nvPr>
            <p:ph type="ctrTitle" sz="quarter"/>
          </p:nvPr>
        </p:nvSpPr>
        <p:spPr bwMode="gray">
          <a:xfrm>
            <a:off x="1143000" y="1828800"/>
            <a:ext cx="7620000" cy="1981200"/>
          </a:xfrm>
        </p:spPr>
        <p:txBody>
          <a:bodyPr tIns="43193" bIns="43193" anchor="ctr"/>
          <a:lstStyle>
            <a:lvl1pPr fontAlgn="ctr">
              <a:lnSpc>
                <a:spcPct val="125000"/>
              </a:lnSpc>
              <a:spcBef>
                <a:spcPct val="50000"/>
              </a:spcBef>
              <a:defRPr sz="2400"/>
            </a:lvl1pPr>
          </a:lstStyle>
          <a:p>
            <a:r>
              <a:rPr lang="ja-JP" altLang="en-US" smtClean="0"/>
              <a:t>マスタ タイトルの書式設定</a:t>
            </a:r>
            <a:endParaRPr lang="ja-JP" altLang="en-US"/>
          </a:p>
        </p:txBody>
      </p:sp>
      <p:sp>
        <p:nvSpPr>
          <p:cNvPr id="423942" name="Line 6"/>
          <p:cNvSpPr>
            <a:spLocks noChangeShapeType="1"/>
          </p:cNvSpPr>
          <p:nvPr/>
        </p:nvSpPr>
        <p:spPr bwMode="auto">
          <a:xfrm>
            <a:off x="1143005" y="1295400"/>
            <a:ext cx="8763000" cy="0"/>
          </a:xfrm>
          <a:prstGeom prst="line">
            <a:avLst/>
          </a:prstGeom>
          <a:noFill/>
          <a:ln w="6350">
            <a:solidFill>
              <a:schemeClr val="hlink"/>
            </a:solidFill>
            <a:prstDash val="dash"/>
            <a:round/>
            <a:headEnd/>
            <a:tailEnd/>
          </a:ln>
          <a:effectLst/>
        </p:spPr>
        <p:txBody>
          <a:bodyPr/>
          <a:lstStyle/>
          <a:p>
            <a:endParaRPr lang="ja-JP" altLang="en-US" sz="1400">
              <a:solidFill>
                <a:srgbClr val="000000"/>
              </a:solidFill>
              <a:latin typeface="Arial" charset="0"/>
              <a:ea typeface="ＭＳ Ｐゴシック" charset="-128"/>
            </a:endParaRPr>
          </a:p>
        </p:txBody>
      </p:sp>
      <p:sp>
        <p:nvSpPr>
          <p:cNvPr id="423943" name="Rectangle 7"/>
          <p:cNvSpPr>
            <a:spLocks noChangeArrowheads="1"/>
          </p:cNvSpPr>
          <p:nvPr/>
        </p:nvSpPr>
        <p:spPr bwMode="auto">
          <a:xfrm>
            <a:off x="7570788" y="0"/>
            <a:ext cx="2332038" cy="76200"/>
          </a:xfrm>
          <a:prstGeom prst="rect">
            <a:avLst/>
          </a:prstGeom>
          <a:solidFill>
            <a:schemeClr val="hlink"/>
          </a:solidFill>
          <a:ln w="9525">
            <a:noFill/>
            <a:miter lim="800000"/>
            <a:headEnd/>
            <a:tailEnd/>
          </a:ln>
          <a:effectLst/>
        </p:spPr>
        <p:txBody>
          <a:bodyPr wrap="none" anchor="ctr"/>
          <a:lstStyle/>
          <a:p>
            <a:endParaRPr lang="ja-JP" altLang="en-US" sz="1400">
              <a:solidFill>
                <a:srgbClr val="000000"/>
              </a:solidFill>
              <a:latin typeface="Arial" charset="0"/>
              <a:ea typeface="ＭＳ Ｐゴシック" charset="-128"/>
            </a:endParaRPr>
          </a:p>
        </p:txBody>
      </p:sp>
      <p:grpSp>
        <p:nvGrpSpPr>
          <p:cNvPr id="2" name="Group 8"/>
          <p:cNvGrpSpPr>
            <a:grpSpLocks noChangeAspect="1"/>
          </p:cNvGrpSpPr>
          <p:nvPr userDrawn="1"/>
        </p:nvGrpSpPr>
        <p:grpSpPr bwMode="auto">
          <a:xfrm>
            <a:off x="5711825" y="152400"/>
            <a:ext cx="1258888" cy="603250"/>
            <a:chOff x="4424" y="232"/>
            <a:chExt cx="1085" cy="520"/>
          </a:xfrm>
        </p:grpSpPr>
        <p:pic>
          <p:nvPicPr>
            <p:cNvPr id="423945" name="Picture 9"/>
            <p:cNvPicPr>
              <a:picLocks noChangeAspect="1" noChangeArrowheads="1"/>
            </p:cNvPicPr>
            <p:nvPr userDrawn="1"/>
          </p:nvPicPr>
          <p:blipFill>
            <a:blip r:embed="rId2" cstate="print"/>
            <a:srcRect/>
            <a:stretch>
              <a:fillRect/>
            </a:stretch>
          </p:blipFill>
          <p:spPr bwMode="auto">
            <a:xfrm>
              <a:off x="4713" y="344"/>
              <a:ext cx="795" cy="310"/>
            </a:xfrm>
            <a:prstGeom prst="rect">
              <a:avLst/>
            </a:prstGeom>
            <a:noFill/>
            <a:ln w="9525">
              <a:noFill/>
              <a:miter lim="800000"/>
              <a:headEnd/>
              <a:tailEnd/>
            </a:ln>
          </p:spPr>
        </p:pic>
        <p:sp>
          <p:nvSpPr>
            <p:cNvPr id="423946" name="Freeform 10"/>
            <p:cNvSpPr>
              <a:spLocks noChangeAspect="1"/>
            </p:cNvSpPr>
            <p:nvPr userDrawn="1"/>
          </p:nvSpPr>
          <p:spPr bwMode="auto">
            <a:xfrm>
              <a:off x="4851" y="234"/>
              <a:ext cx="65" cy="246"/>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66B3"/>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47" name="Freeform 11"/>
            <p:cNvSpPr>
              <a:spLocks noChangeAspect="1"/>
            </p:cNvSpPr>
            <p:nvPr userDrawn="1"/>
          </p:nvSpPr>
          <p:spPr bwMode="auto">
            <a:xfrm>
              <a:off x="4424" y="232"/>
              <a:ext cx="421" cy="248"/>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66B3"/>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48" name="Freeform 12"/>
            <p:cNvSpPr>
              <a:spLocks noChangeAspect="1"/>
            </p:cNvSpPr>
            <p:nvPr userDrawn="1"/>
          </p:nvSpPr>
          <p:spPr bwMode="auto">
            <a:xfrm>
              <a:off x="4993" y="435"/>
              <a:ext cx="87" cy="114"/>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49" name="Freeform 13"/>
            <p:cNvSpPr>
              <a:spLocks noChangeAspect="1"/>
            </p:cNvSpPr>
            <p:nvPr userDrawn="1"/>
          </p:nvSpPr>
          <p:spPr bwMode="auto">
            <a:xfrm>
              <a:off x="5102" y="435"/>
              <a:ext cx="88" cy="114"/>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0" name="Rectangle 14"/>
            <p:cNvSpPr>
              <a:spLocks noChangeAspect="1" noChangeArrowheads="1"/>
            </p:cNvSpPr>
            <p:nvPr userDrawn="1"/>
          </p:nvSpPr>
          <p:spPr bwMode="auto">
            <a:xfrm>
              <a:off x="5270" y="447"/>
              <a:ext cx="10" cy="68"/>
            </a:xfrm>
            <a:prstGeom prst="rect">
              <a:avLst/>
            </a:prstGeom>
            <a:solidFill>
              <a:srgbClr val="FFFFFF"/>
            </a:solidFill>
            <a:ln w="9525">
              <a:noFill/>
              <a:miter lim="800000"/>
              <a:headEnd/>
              <a:tailEnd/>
            </a:ln>
          </p:spPr>
          <p:txBody>
            <a:bodyPr/>
            <a:lstStyle/>
            <a:p>
              <a:endParaRPr lang="ja-JP" altLang="en-US" sz="1400">
                <a:solidFill>
                  <a:srgbClr val="000000"/>
                </a:solidFill>
                <a:latin typeface="Arial" charset="0"/>
                <a:ea typeface="ＭＳ Ｐゴシック" charset="-128"/>
              </a:endParaRPr>
            </a:p>
          </p:txBody>
        </p:sp>
        <p:sp>
          <p:nvSpPr>
            <p:cNvPr id="423951" name="Freeform 15"/>
            <p:cNvSpPr>
              <a:spLocks noChangeAspect="1"/>
            </p:cNvSpPr>
            <p:nvPr userDrawn="1"/>
          </p:nvSpPr>
          <p:spPr bwMode="auto">
            <a:xfrm>
              <a:off x="5213" y="438"/>
              <a:ext cx="54" cy="33"/>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2" name="Freeform 16"/>
            <p:cNvSpPr>
              <a:spLocks noChangeAspect="1"/>
            </p:cNvSpPr>
            <p:nvPr userDrawn="1"/>
          </p:nvSpPr>
          <p:spPr bwMode="auto">
            <a:xfrm>
              <a:off x="5278" y="440"/>
              <a:ext cx="20" cy="106"/>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3" name="Freeform 17"/>
            <p:cNvSpPr>
              <a:spLocks noChangeAspect="1" noEditPoints="1"/>
            </p:cNvSpPr>
            <p:nvPr userDrawn="1"/>
          </p:nvSpPr>
          <p:spPr bwMode="auto">
            <a:xfrm>
              <a:off x="5214" y="458"/>
              <a:ext cx="51" cy="86"/>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4" name="Freeform 18"/>
            <p:cNvSpPr>
              <a:spLocks noChangeAspect="1" noEditPoints="1"/>
            </p:cNvSpPr>
            <p:nvPr userDrawn="1"/>
          </p:nvSpPr>
          <p:spPr bwMode="auto">
            <a:xfrm>
              <a:off x="5323" y="440"/>
              <a:ext cx="88" cy="107"/>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5" name="Freeform 19"/>
            <p:cNvSpPr>
              <a:spLocks noChangeAspect="1" noEditPoints="1"/>
            </p:cNvSpPr>
            <p:nvPr userDrawn="1"/>
          </p:nvSpPr>
          <p:spPr bwMode="auto">
            <a:xfrm>
              <a:off x="4814" y="705"/>
              <a:ext cx="33" cy="33"/>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6" name="Freeform 20"/>
            <p:cNvSpPr>
              <a:spLocks noChangeAspect="1"/>
            </p:cNvSpPr>
            <p:nvPr userDrawn="1"/>
          </p:nvSpPr>
          <p:spPr bwMode="auto">
            <a:xfrm>
              <a:off x="4782" y="705"/>
              <a:ext cx="23" cy="32"/>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7" name="Freeform 21"/>
            <p:cNvSpPr>
              <a:spLocks noChangeAspect="1"/>
            </p:cNvSpPr>
            <p:nvPr userDrawn="1"/>
          </p:nvSpPr>
          <p:spPr bwMode="auto">
            <a:xfrm>
              <a:off x="5498" y="727"/>
              <a:ext cx="11" cy="12"/>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8" name="Freeform 22"/>
            <p:cNvSpPr>
              <a:spLocks noChangeAspect="1"/>
            </p:cNvSpPr>
            <p:nvPr userDrawn="1"/>
          </p:nvSpPr>
          <p:spPr bwMode="auto">
            <a:xfrm>
              <a:off x="5418" y="705"/>
              <a:ext cx="23" cy="32"/>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59" name="Freeform 23"/>
            <p:cNvSpPr>
              <a:spLocks noChangeAspect="1" noEditPoints="1"/>
            </p:cNvSpPr>
            <p:nvPr userDrawn="1"/>
          </p:nvSpPr>
          <p:spPr bwMode="auto">
            <a:xfrm>
              <a:off x="5450" y="705"/>
              <a:ext cx="33" cy="33"/>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0" name="Freeform 24"/>
            <p:cNvSpPr>
              <a:spLocks noChangeAspect="1" noEditPoints="1"/>
            </p:cNvSpPr>
            <p:nvPr userDrawn="1"/>
          </p:nvSpPr>
          <p:spPr bwMode="auto">
            <a:xfrm>
              <a:off x="5192" y="705"/>
              <a:ext cx="32" cy="33"/>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1" name="Freeform 25"/>
            <p:cNvSpPr>
              <a:spLocks noChangeAspect="1" noEditPoints="1"/>
            </p:cNvSpPr>
            <p:nvPr userDrawn="1"/>
          </p:nvSpPr>
          <p:spPr bwMode="auto">
            <a:xfrm>
              <a:off x="4859" y="705"/>
              <a:ext cx="35" cy="33"/>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2" name="Freeform 26"/>
            <p:cNvSpPr>
              <a:spLocks noChangeAspect="1" noEditPoints="1"/>
            </p:cNvSpPr>
            <p:nvPr userDrawn="1"/>
          </p:nvSpPr>
          <p:spPr bwMode="auto">
            <a:xfrm>
              <a:off x="5044" y="705"/>
              <a:ext cx="35" cy="4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3" name="Freeform 27"/>
            <p:cNvSpPr>
              <a:spLocks noChangeAspect="1"/>
            </p:cNvSpPr>
            <p:nvPr userDrawn="1"/>
          </p:nvSpPr>
          <p:spPr bwMode="auto">
            <a:xfrm>
              <a:off x="4911" y="705"/>
              <a:ext cx="51" cy="32"/>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4" name="Freeform 28"/>
            <p:cNvSpPr>
              <a:spLocks noChangeAspect="1"/>
            </p:cNvSpPr>
            <p:nvPr userDrawn="1"/>
          </p:nvSpPr>
          <p:spPr bwMode="auto">
            <a:xfrm>
              <a:off x="4997" y="706"/>
              <a:ext cx="31" cy="32"/>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5" name="Freeform 29"/>
            <p:cNvSpPr>
              <a:spLocks noChangeAspect="1"/>
            </p:cNvSpPr>
            <p:nvPr userDrawn="1"/>
          </p:nvSpPr>
          <p:spPr bwMode="auto">
            <a:xfrm>
              <a:off x="5372" y="706"/>
              <a:ext cx="31" cy="32"/>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6" name="Freeform 30"/>
            <p:cNvSpPr>
              <a:spLocks noChangeAspect="1"/>
            </p:cNvSpPr>
            <p:nvPr userDrawn="1"/>
          </p:nvSpPr>
          <p:spPr bwMode="auto">
            <a:xfrm>
              <a:off x="5292" y="706"/>
              <a:ext cx="31" cy="32"/>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7" name="Freeform 31"/>
            <p:cNvSpPr>
              <a:spLocks noChangeAspect="1"/>
            </p:cNvSpPr>
            <p:nvPr userDrawn="1"/>
          </p:nvSpPr>
          <p:spPr bwMode="auto">
            <a:xfrm>
              <a:off x="5147" y="687"/>
              <a:ext cx="31" cy="50"/>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8" name="Freeform 32"/>
            <p:cNvSpPr>
              <a:spLocks noChangeAspect="1"/>
            </p:cNvSpPr>
            <p:nvPr userDrawn="1"/>
          </p:nvSpPr>
          <p:spPr bwMode="auto">
            <a:xfrm>
              <a:off x="5111" y="696"/>
              <a:ext cx="25" cy="41"/>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69" name="Freeform 33"/>
            <p:cNvSpPr>
              <a:spLocks noChangeAspect="1"/>
            </p:cNvSpPr>
            <p:nvPr userDrawn="1"/>
          </p:nvSpPr>
          <p:spPr bwMode="auto">
            <a:xfrm>
              <a:off x="5336" y="696"/>
              <a:ext cx="24" cy="41"/>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0" name="Freeform 34"/>
            <p:cNvSpPr>
              <a:spLocks noChangeAspect="1"/>
            </p:cNvSpPr>
            <p:nvPr userDrawn="1"/>
          </p:nvSpPr>
          <p:spPr bwMode="auto">
            <a:xfrm>
              <a:off x="5256" y="687"/>
              <a:ext cx="25" cy="50"/>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1" name="Freeform 35"/>
            <p:cNvSpPr>
              <a:spLocks noChangeAspect="1" noEditPoints="1"/>
            </p:cNvSpPr>
            <p:nvPr userDrawn="1"/>
          </p:nvSpPr>
          <p:spPr bwMode="auto">
            <a:xfrm>
              <a:off x="4727" y="690"/>
              <a:ext cx="41" cy="4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EDB"/>
            </a:solidFill>
            <a:ln w="9525">
              <a:noFill/>
              <a:round/>
              <a:headEnd/>
              <a:tailEnd/>
            </a:ln>
          </p:spPr>
          <p:txBody>
            <a:bodyPr/>
            <a:lstStyle/>
            <a:p>
              <a:endParaRPr lang="ja-JP" altLang="en-US" sz="1400">
                <a:solidFill>
                  <a:srgbClr val="000000"/>
                </a:solidFill>
                <a:latin typeface="Arial" charset="0"/>
                <a:ea typeface="ＭＳ Ｐゴシック" charset="-128"/>
              </a:endParaRPr>
            </a:p>
          </p:txBody>
        </p:sp>
      </p:grpSp>
      <p:grpSp>
        <p:nvGrpSpPr>
          <p:cNvPr id="3" name="Group 36"/>
          <p:cNvGrpSpPr>
            <a:grpSpLocks noChangeAspect="1"/>
          </p:cNvGrpSpPr>
          <p:nvPr userDrawn="1"/>
        </p:nvGrpSpPr>
        <p:grpSpPr bwMode="auto">
          <a:xfrm>
            <a:off x="7616824" y="152400"/>
            <a:ext cx="1079501" cy="157163"/>
            <a:chOff x="2562" y="2341"/>
            <a:chExt cx="843" cy="123"/>
          </a:xfrm>
        </p:grpSpPr>
        <p:sp>
          <p:nvSpPr>
            <p:cNvPr id="423973" name="Freeform 37"/>
            <p:cNvSpPr>
              <a:spLocks noChangeAspect="1"/>
            </p:cNvSpPr>
            <p:nvPr userDrawn="1"/>
          </p:nvSpPr>
          <p:spPr bwMode="auto">
            <a:xfrm>
              <a:off x="3302" y="2350"/>
              <a:ext cx="46" cy="10"/>
            </a:xfrm>
            <a:custGeom>
              <a:avLst/>
              <a:gdLst/>
              <a:ahLst/>
              <a:cxnLst>
                <a:cxn ang="0">
                  <a:pos x="0" y="0"/>
                </a:cxn>
                <a:cxn ang="0">
                  <a:pos x="46" y="0"/>
                </a:cxn>
                <a:cxn ang="0">
                  <a:pos x="46" y="10"/>
                </a:cxn>
                <a:cxn ang="0">
                  <a:pos x="0" y="10"/>
                </a:cxn>
                <a:cxn ang="0">
                  <a:pos x="0" y="0"/>
                </a:cxn>
                <a:cxn ang="0">
                  <a:pos x="0" y="0"/>
                </a:cxn>
              </a:cxnLst>
              <a:rect l="0" t="0" r="r" b="b"/>
              <a:pathLst>
                <a:path w="46" h="10">
                  <a:moveTo>
                    <a:pt x="0" y="0"/>
                  </a:moveTo>
                  <a:lnTo>
                    <a:pt x="46" y="0"/>
                  </a:lnTo>
                  <a:lnTo>
                    <a:pt x="46" y="10"/>
                  </a:lnTo>
                  <a:lnTo>
                    <a:pt x="0" y="10"/>
                  </a:lnTo>
                  <a:lnTo>
                    <a:pt x="0" y="0"/>
                  </a:lnTo>
                  <a:lnTo>
                    <a:pt x="0"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4" name="Freeform 38"/>
            <p:cNvSpPr>
              <a:spLocks noChangeAspect="1" noEditPoints="1"/>
            </p:cNvSpPr>
            <p:nvPr userDrawn="1"/>
          </p:nvSpPr>
          <p:spPr bwMode="auto">
            <a:xfrm>
              <a:off x="3297" y="2373"/>
              <a:ext cx="49" cy="91"/>
            </a:xfrm>
            <a:custGeom>
              <a:avLst/>
              <a:gdLst/>
              <a:ahLst/>
              <a:cxnLst>
                <a:cxn ang="0">
                  <a:pos x="49" y="0"/>
                </a:cxn>
                <a:cxn ang="0">
                  <a:pos x="9" y="0"/>
                </a:cxn>
                <a:cxn ang="0">
                  <a:pos x="9" y="36"/>
                </a:cxn>
                <a:cxn ang="0">
                  <a:pos x="9" y="36"/>
                </a:cxn>
                <a:cxn ang="0">
                  <a:pos x="7" y="65"/>
                </a:cxn>
                <a:cxn ang="0">
                  <a:pos x="5" y="78"/>
                </a:cxn>
                <a:cxn ang="0">
                  <a:pos x="0" y="88"/>
                </a:cxn>
                <a:cxn ang="0">
                  <a:pos x="11" y="91"/>
                </a:cxn>
                <a:cxn ang="0">
                  <a:pos x="11" y="91"/>
                </a:cxn>
                <a:cxn ang="0">
                  <a:pos x="17" y="69"/>
                </a:cxn>
                <a:cxn ang="0">
                  <a:pos x="19" y="46"/>
                </a:cxn>
                <a:cxn ang="0">
                  <a:pos x="32" y="46"/>
                </a:cxn>
                <a:cxn ang="0">
                  <a:pos x="32" y="46"/>
                </a:cxn>
                <a:cxn ang="0">
                  <a:pos x="41" y="46"/>
                </a:cxn>
                <a:cxn ang="0">
                  <a:pos x="45" y="42"/>
                </a:cxn>
                <a:cxn ang="0">
                  <a:pos x="47" y="36"/>
                </a:cxn>
                <a:cxn ang="0">
                  <a:pos x="49" y="27"/>
                </a:cxn>
                <a:cxn ang="0">
                  <a:pos x="49" y="0"/>
                </a:cxn>
                <a:cxn ang="0">
                  <a:pos x="49" y="0"/>
                </a:cxn>
                <a:cxn ang="0">
                  <a:pos x="36" y="27"/>
                </a:cxn>
                <a:cxn ang="0">
                  <a:pos x="36" y="27"/>
                </a:cxn>
                <a:cxn ang="0">
                  <a:pos x="36" y="34"/>
                </a:cxn>
                <a:cxn ang="0">
                  <a:pos x="34" y="36"/>
                </a:cxn>
                <a:cxn ang="0">
                  <a:pos x="32" y="38"/>
                </a:cxn>
                <a:cxn ang="0">
                  <a:pos x="28" y="38"/>
                </a:cxn>
                <a:cxn ang="0">
                  <a:pos x="19" y="38"/>
                </a:cxn>
                <a:cxn ang="0">
                  <a:pos x="19" y="8"/>
                </a:cxn>
                <a:cxn ang="0">
                  <a:pos x="36" y="8"/>
                </a:cxn>
                <a:cxn ang="0">
                  <a:pos x="36" y="27"/>
                </a:cxn>
                <a:cxn ang="0">
                  <a:pos x="36" y="27"/>
                </a:cxn>
              </a:cxnLst>
              <a:rect l="0" t="0" r="r" b="b"/>
              <a:pathLst>
                <a:path w="49" h="91">
                  <a:moveTo>
                    <a:pt x="49" y="0"/>
                  </a:moveTo>
                  <a:lnTo>
                    <a:pt x="9" y="0"/>
                  </a:lnTo>
                  <a:lnTo>
                    <a:pt x="9" y="36"/>
                  </a:lnTo>
                  <a:lnTo>
                    <a:pt x="9" y="36"/>
                  </a:lnTo>
                  <a:lnTo>
                    <a:pt x="7" y="65"/>
                  </a:lnTo>
                  <a:lnTo>
                    <a:pt x="5" y="78"/>
                  </a:lnTo>
                  <a:lnTo>
                    <a:pt x="0" y="88"/>
                  </a:lnTo>
                  <a:lnTo>
                    <a:pt x="11" y="91"/>
                  </a:lnTo>
                  <a:lnTo>
                    <a:pt x="11" y="91"/>
                  </a:lnTo>
                  <a:lnTo>
                    <a:pt x="17" y="69"/>
                  </a:lnTo>
                  <a:lnTo>
                    <a:pt x="19" y="46"/>
                  </a:lnTo>
                  <a:lnTo>
                    <a:pt x="32" y="46"/>
                  </a:lnTo>
                  <a:lnTo>
                    <a:pt x="32" y="46"/>
                  </a:lnTo>
                  <a:lnTo>
                    <a:pt x="41" y="46"/>
                  </a:lnTo>
                  <a:lnTo>
                    <a:pt x="45" y="42"/>
                  </a:lnTo>
                  <a:lnTo>
                    <a:pt x="47" y="36"/>
                  </a:lnTo>
                  <a:lnTo>
                    <a:pt x="49" y="27"/>
                  </a:lnTo>
                  <a:lnTo>
                    <a:pt x="49" y="0"/>
                  </a:lnTo>
                  <a:lnTo>
                    <a:pt x="49" y="0"/>
                  </a:lnTo>
                  <a:close/>
                  <a:moveTo>
                    <a:pt x="36" y="27"/>
                  </a:moveTo>
                  <a:lnTo>
                    <a:pt x="36" y="27"/>
                  </a:lnTo>
                  <a:lnTo>
                    <a:pt x="36" y="34"/>
                  </a:lnTo>
                  <a:lnTo>
                    <a:pt x="34" y="36"/>
                  </a:lnTo>
                  <a:lnTo>
                    <a:pt x="32" y="38"/>
                  </a:lnTo>
                  <a:lnTo>
                    <a:pt x="28" y="38"/>
                  </a:lnTo>
                  <a:lnTo>
                    <a:pt x="19" y="38"/>
                  </a:lnTo>
                  <a:lnTo>
                    <a:pt x="19" y="8"/>
                  </a:lnTo>
                  <a:lnTo>
                    <a:pt x="36" y="8"/>
                  </a:lnTo>
                  <a:lnTo>
                    <a:pt x="36" y="27"/>
                  </a:lnTo>
                  <a:lnTo>
                    <a:pt x="36" y="27"/>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5" name="Freeform 39"/>
            <p:cNvSpPr>
              <a:spLocks noChangeAspect="1"/>
            </p:cNvSpPr>
            <p:nvPr userDrawn="1"/>
          </p:nvSpPr>
          <p:spPr bwMode="auto">
            <a:xfrm>
              <a:off x="3342" y="2348"/>
              <a:ext cx="63" cy="116"/>
            </a:xfrm>
            <a:custGeom>
              <a:avLst/>
              <a:gdLst/>
              <a:ahLst/>
              <a:cxnLst>
                <a:cxn ang="0">
                  <a:pos x="27" y="35"/>
                </a:cxn>
                <a:cxn ang="0">
                  <a:pos x="27" y="12"/>
                </a:cxn>
                <a:cxn ang="0">
                  <a:pos x="27" y="12"/>
                </a:cxn>
                <a:cxn ang="0">
                  <a:pos x="61" y="10"/>
                </a:cxn>
                <a:cxn ang="0">
                  <a:pos x="61" y="0"/>
                </a:cxn>
                <a:cxn ang="0">
                  <a:pos x="61" y="0"/>
                </a:cxn>
                <a:cxn ang="0">
                  <a:pos x="38" y="2"/>
                </a:cxn>
                <a:cxn ang="0">
                  <a:pos x="15" y="4"/>
                </a:cxn>
                <a:cxn ang="0">
                  <a:pos x="15" y="50"/>
                </a:cxn>
                <a:cxn ang="0">
                  <a:pos x="15" y="50"/>
                </a:cxn>
                <a:cxn ang="0">
                  <a:pos x="13" y="65"/>
                </a:cxn>
                <a:cxn ang="0">
                  <a:pos x="11" y="80"/>
                </a:cxn>
                <a:cxn ang="0">
                  <a:pos x="8" y="94"/>
                </a:cxn>
                <a:cxn ang="0">
                  <a:pos x="0" y="109"/>
                </a:cxn>
                <a:cxn ang="0">
                  <a:pos x="8" y="116"/>
                </a:cxn>
                <a:cxn ang="0">
                  <a:pos x="8" y="116"/>
                </a:cxn>
                <a:cxn ang="0">
                  <a:pos x="17" y="101"/>
                </a:cxn>
                <a:cxn ang="0">
                  <a:pos x="23" y="86"/>
                </a:cxn>
                <a:cxn ang="0">
                  <a:pos x="25" y="67"/>
                </a:cxn>
                <a:cxn ang="0">
                  <a:pos x="27" y="46"/>
                </a:cxn>
                <a:cxn ang="0">
                  <a:pos x="40" y="46"/>
                </a:cxn>
                <a:cxn ang="0">
                  <a:pos x="40" y="116"/>
                </a:cxn>
                <a:cxn ang="0">
                  <a:pos x="53" y="116"/>
                </a:cxn>
                <a:cxn ang="0">
                  <a:pos x="53" y="46"/>
                </a:cxn>
                <a:cxn ang="0">
                  <a:pos x="63" y="46"/>
                </a:cxn>
                <a:cxn ang="0">
                  <a:pos x="63" y="35"/>
                </a:cxn>
                <a:cxn ang="0">
                  <a:pos x="27" y="35"/>
                </a:cxn>
                <a:cxn ang="0">
                  <a:pos x="27" y="35"/>
                </a:cxn>
              </a:cxnLst>
              <a:rect l="0" t="0" r="r" b="b"/>
              <a:pathLst>
                <a:path w="63" h="116">
                  <a:moveTo>
                    <a:pt x="27" y="35"/>
                  </a:moveTo>
                  <a:lnTo>
                    <a:pt x="27" y="12"/>
                  </a:lnTo>
                  <a:lnTo>
                    <a:pt x="27" y="12"/>
                  </a:lnTo>
                  <a:lnTo>
                    <a:pt x="61" y="10"/>
                  </a:lnTo>
                  <a:lnTo>
                    <a:pt x="61" y="0"/>
                  </a:lnTo>
                  <a:lnTo>
                    <a:pt x="61" y="0"/>
                  </a:lnTo>
                  <a:lnTo>
                    <a:pt x="38" y="2"/>
                  </a:lnTo>
                  <a:lnTo>
                    <a:pt x="15" y="4"/>
                  </a:lnTo>
                  <a:lnTo>
                    <a:pt x="15" y="50"/>
                  </a:lnTo>
                  <a:lnTo>
                    <a:pt x="15" y="50"/>
                  </a:lnTo>
                  <a:lnTo>
                    <a:pt x="13" y="65"/>
                  </a:lnTo>
                  <a:lnTo>
                    <a:pt x="11" y="80"/>
                  </a:lnTo>
                  <a:lnTo>
                    <a:pt x="8" y="94"/>
                  </a:lnTo>
                  <a:lnTo>
                    <a:pt x="0" y="109"/>
                  </a:lnTo>
                  <a:lnTo>
                    <a:pt x="8" y="116"/>
                  </a:lnTo>
                  <a:lnTo>
                    <a:pt x="8" y="116"/>
                  </a:lnTo>
                  <a:lnTo>
                    <a:pt x="17" y="101"/>
                  </a:lnTo>
                  <a:lnTo>
                    <a:pt x="23" y="86"/>
                  </a:lnTo>
                  <a:lnTo>
                    <a:pt x="25" y="67"/>
                  </a:lnTo>
                  <a:lnTo>
                    <a:pt x="27" y="46"/>
                  </a:lnTo>
                  <a:lnTo>
                    <a:pt x="40" y="46"/>
                  </a:lnTo>
                  <a:lnTo>
                    <a:pt x="40" y="116"/>
                  </a:lnTo>
                  <a:lnTo>
                    <a:pt x="53" y="116"/>
                  </a:lnTo>
                  <a:lnTo>
                    <a:pt x="53" y="46"/>
                  </a:lnTo>
                  <a:lnTo>
                    <a:pt x="63" y="46"/>
                  </a:lnTo>
                  <a:lnTo>
                    <a:pt x="63" y="35"/>
                  </a:lnTo>
                  <a:lnTo>
                    <a:pt x="27" y="35"/>
                  </a:lnTo>
                  <a:lnTo>
                    <a:pt x="27" y="35"/>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6" name="Freeform 40"/>
            <p:cNvSpPr>
              <a:spLocks noChangeAspect="1"/>
            </p:cNvSpPr>
            <p:nvPr userDrawn="1"/>
          </p:nvSpPr>
          <p:spPr bwMode="auto">
            <a:xfrm>
              <a:off x="2681" y="2343"/>
              <a:ext cx="51" cy="121"/>
            </a:xfrm>
            <a:custGeom>
              <a:avLst/>
              <a:gdLst/>
              <a:ahLst/>
              <a:cxnLst>
                <a:cxn ang="0">
                  <a:pos x="36" y="32"/>
                </a:cxn>
                <a:cxn ang="0">
                  <a:pos x="51" y="32"/>
                </a:cxn>
                <a:cxn ang="0">
                  <a:pos x="51" y="21"/>
                </a:cxn>
                <a:cxn ang="0">
                  <a:pos x="36" y="21"/>
                </a:cxn>
                <a:cxn ang="0">
                  <a:pos x="36" y="0"/>
                </a:cxn>
                <a:cxn ang="0">
                  <a:pos x="23" y="0"/>
                </a:cxn>
                <a:cxn ang="0">
                  <a:pos x="23" y="21"/>
                </a:cxn>
                <a:cxn ang="0">
                  <a:pos x="2" y="21"/>
                </a:cxn>
                <a:cxn ang="0">
                  <a:pos x="2" y="32"/>
                </a:cxn>
                <a:cxn ang="0">
                  <a:pos x="21" y="32"/>
                </a:cxn>
                <a:cxn ang="0">
                  <a:pos x="21" y="32"/>
                </a:cxn>
                <a:cxn ang="0">
                  <a:pos x="19" y="45"/>
                </a:cxn>
                <a:cxn ang="0">
                  <a:pos x="15" y="57"/>
                </a:cxn>
                <a:cxn ang="0">
                  <a:pos x="8" y="70"/>
                </a:cxn>
                <a:cxn ang="0">
                  <a:pos x="0" y="83"/>
                </a:cxn>
                <a:cxn ang="0">
                  <a:pos x="2" y="93"/>
                </a:cxn>
                <a:cxn ang="0">
                  <a:pos x="2" y="93"/>
                </a:cxn>
                <a:cxn ang="0">
                  <a:pos x="15" y="78"/>
                </a:cxn>
                <a:cxn ang="0">
                  <a:pos x="23" y="61"/>
                </a:cxn>
                <a:cxn ang="0">
                  <a:pos x="23" y="61"/>
                </a:cxn>
                <a:cxn ang="0">
                  <a:pos x="23" y="61"/>
                </a:cxn>
                <a:cxn ang="0">
                  <a:pos x="23" y="83"/>
                </a:cxn>
                <a:cxn ang="0">
                  <a:pos x="23" y="121"/>
                </a:cxn>
                <a:cxn ang="0">
                  <a:pos x="36" y="121"/>
                </a:cxn>
                <a:cxn ang="0">
                  <a:pos x="36" y="78"/>
                </a:cxn>
                <a:cxn ang="0">
                  <a:pos x="36" y="78"/>
                </a:cxn>
                <a:cxn ang="0">
                  <a:pos x="34" y="57"/>
                </a:cxn>
                <a:cxn ang="0">
                  <a:pos x="34" y="57"/>
                </a:cxn>
                <a:cxn ang="0">
                  <a:pos x="34" y="57"/>
                </a:cxn>
                <a:cxn ang="0">
                  <a:pos x="40" y="72"/>
                </a:cxn>
                <a:cxn ang="0">
                  <a:pos x="46" y="85"/>
                </a:cxn>
                <a:cxn ang="0">
                  <a:pos x="51" y="70"/>
                </a:cxn>
                <a:cxn ang="0">
                  <a:pos x="51" y="70"/>
                </a:cxn>
                <a:cxn ang="0">
                  <a:pos x="40" y="51"/>
                </a:cxn>
                <a:cxn ang="0">
                  <a:pos x="38" y="43"/>
                </a:cxn>
                <a:cxn ang="0">
                  <a:pos x="36" y="32"/>
                </a:cxn>
                <a:cxn ang="0">
                  <a:pos x="36" y="32"/>
                </a:cxn>
              </a:cxnLst>
              <a:rect l="0" t="0" r="r" b="b"/>
              <a:pathLst>
                <a:path w="51" h="121">
                  <a:moveTo>
                    <a:pt x="36" y="32"/>
                  </a:moveTo>
                  <a:lnTo>
                    <a:pt x="51" y="32"/>
                  </a:lnTo>
                  <a:lnTo>
                    <a:pt x="51" y="21"/>
                  </a:lnTo>
                  <a:lnTo>
                    <a:pt x="36" y="21"/>
                  </a:lnTo>
                  <a:lnTo>
                    <a:pt x="36" y="0"/>
                  </a:lnTo>
                  <a:lnTo>
                    <a:pt x="23" y="0"/>
                  </a:lnTo>
                  <a:lnTo>
                    <a:pt x="23" y="21"/>
                  </a:lnTo>
                  <a:lnTo>
                    <a:pt x="2" y="21"/>
                  </a:lnTo>
                  <a:lnTo>
                    <a:pt x="2" y="32"/>
                  </a:lnTo>
                  <a:lnTo>
                    <a:pt x="21" y="32"/>
                  </a:lnTo>
                  <a:lnTo>
                    <a:pt x="21" y="32"/>
                  </a:lnTo>
                  <a:lnTo>
                    <a:pt x="19" y="45"/>
                  </a:lnTo>
                  <a:lnTo>
                    <a:pt x="15" y="57"/>
                  </a:lnTo>
                  <a:lnTo>
                    <a:pt x="8" y="70"/>
                  </a:lnTo>
                  <a:lnTo>
                    <a:pt x="0" y="83"/>
                  </a:lnTo>
                  <a:lnTo>
                    <a:pt x="2" y="93"/>
                  </a:lnTo>
                  <a:lnTo>
                    <a:pt x="2" y="93"/>
                  </a:lnTo>
                  <a:lnTo>
                    <a:pt x="15" y="78"/>
                  </a:lnTo>
                  <a:lnTo>
                    <a:pt x="23" y="61"/>
                  </a:lnTo>
                  <a:lnTo>
                    <a:pt x="23" y="61"/>
                  </a:lnTo>
                  <a:lnTo>
                    <a:pt x="23" y="61"/>
                  </a:lnTo>
                  <a:lnTo>
                    <a:pt x="23" y="83"/>
                  </a:lnTo>
                  <a:lnTo>
                    <a:pt x="23" y="121"/>
                  </a:lnTo>
                  <a:lnTo>
                    <a:pt x="36" y="121"/>
                  </a:lnTo>
                  <a:lnTo>
                    <a:pt x="36" y="78"/>
                  </a:lnTo>
                  <a:lnTo>
                    <a:pt x="36" y="78"/>
                  </a:lnTo>
                  <a:lnTo>
                    <a:pt x="34" y="57"/>
                  </a:lnTo>
                  <a:lnTo>
                    <a:pt x="34" y="57"/>
                  </a:lnTo>
                  <a:lnTo>
                    <a:pt x="34" y="57"/>
                  </a:lnTo>
                  <a:lnTo>
                    <a:pt x="40" y="72"/>
                  </a:lnTo>
                  <a:lnTo>
                    <a:pt x="46" y="85"/>
                  </a:lnTo>
                  <a:lnTo>
                    <a:pt x="51" y="70"/>
                  </a:lnTo>
                  <a:lnTo>
                    <a:pt x="51" y="70"/>
                  </a:lnTo>
                  <a:lnTo>
                    <a:pt x="40" y="51"/>
                  </a:lnTo>
                  <a:lnTo>
                    <a:pt x="38" y="43"/>
                  </a:lnTo>
                  <a:lnTo>
                    <a:pt x="36" y="32"/>
                  </a:lnTo>
                  <a:lnTo>
                    <a:pt x="36" y="32"/>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7" name="Freeform 41"/>
            <p:cNvSpPr>
              <a:spLocks noChangeAspect="1"/>
            </p:cNvSpPr>
            <p:nvPr userDrawn="1"/>
          </p:nvSpPr>
          <p:spPr bwMode="auto">
            <a:xfrm>
              <a:off x="2740" y="2392"/>
              <a:ext cx="19" cy="31"/>
            </a:xfrm>
            <a:custGeom>
              <a:avLst/>
              <a:gdLst/>
              <a:ahLst/>
              <a:cxnLst>
                <a:cxn ang="0">
                  <a:pos x="11" y="0"/>
                </a:cxn>
                <a:cxn ang="0">
                  <a:pos x="11" y="0"/>
                </a:cxn>
                <a:cxn ang="0">
                  <a:pos x="15" y="15"/>
                </a:cxn>
                <a:cxn ang="0">
                  <a:pos x="19" y="31"/>
                </a:cxn>
                <a:cxn ang="0">
                  <a:pos x="7" y="31"/>
                </a:cxn>
                <a:cxn ang="0">
                  <a:pos x="7" y="31"/>
                </a:cxn>
                <a:cxn ang="0">
                  <a:pos x="4" y="15"/>
                </a:cxn>
                <a:cxn ang="0">
                  <a:pos x="0" y="0"/>
                </a:cxn>
                <a:cxn ang="0">
                  <a:pos x="11" y="0"/>
                </a:cxn>
                <a:cxn ang="0">
                  <a:pos x="11" y="0"/>
                </a:cxn>
              </a:cxnLst>
              <a:rect l="0" t="0" r="r" b="b"/>
              <a:pathLst>
                <a:path w="19" h="31">
                  <a:moveTo>
                    <a:pt x="11" y="0"/>
                  </a:moveTo>
                  <a:lnTo>
                    <a:pt x="11" y="0"/>
                  </a:lnTo>
                  <a:lnTo>
                    <a:pt x="15" y="15"/>
                  </a:lnTo>
                  <a:lnTo>
                    <a:pt x="19" y="31"/>
                  </a:lnTo>
                  <a:lnTo>
                    <a:pt x="7" y="31"/>
                  </a:lnTo>
                  <a:lnTo>
                    <a:pt x="7" y="31"/>
                  </a:lnTo>
                  <a:lnTo>
                    <a:pt x="4" y="15"/>
                  </a:lnTo>
                  <a:lnTo>
                    <a:pt x="0" y="0"/>
                  </a:lnTo>
                  <a:lnTo>
                    <a:pt x="11" y="0"/>
                  </a:lnTo>
                  <a:lnTo>
                    <a:pt x="11"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8" name="Freeform 42"/>
            <p:cNvSpPr>
              <a:spLocks noChangeAspect="1"/>
            </p:cNvSpPr>
            <p:nvPr userDrawn="1"/>
          </p:nvSpPr>
          <p:spPr bwMode="auto">
            <a:xfrm>
              <a:off x="2929" y="2341"/>
              <a:ext cx="108" cy="51"/>
            </a:xfrm>
            <a:custGeom>
              <a:avLst/>
              <a:gdLst/>
              <a:ahLst/>
              <a:cxnLst>
                <a:cxn ang="0">
                  <a:pos x="61" y="0"/>
                </a:cxn>
                <a:cxn ang="0">
                  <a:pos x="46" y="0"/>
                </a:cxn>
                <a:cxn ang="0">
                  <a:pos x="46" y="0"/>
                </a:cxn>
                <a:cxn ang="0">
                  <a:pos x="36" y="13"/>
                </a:cxn>
                <a:cxn ang="0">
                  <a:pos x="25" y="23"/>
                </a:cxn>
                <a:cxn ang="0">
                  <a:pos x="15" y="32"/>
                </a:cxn>
                <a:cxn ang="0">
                  <a:pos x="0" y="42"/>
                </a:cxn>
                <a:cxn ang="0">
                  <a:pos x="0" y="51"/>
                </a:cxn>
                <a:cxn ang="0">
                  <a:pos x="0" y="51"/>
                </a:cxn>
                <a:cxn ang="0">
                  <a:pos x="17" y="42"/>
                </a:cxn>
                <a:cxn ang="0">
                  <a:pos x="32" y="34"/>
                </a:cxn>
                <a:cxn ang="0">
                  <a:pos x="44" y="21"/>
                </a:cxn>
                <a:cxn ang="0">
                  <a:pos x="57" y="9"/>
                </a:cxn>
                <a:cxn ang="0">
                  <a:pos x="57" y="9"/>
                </a:cxn>
                <a:cxn ang="0">
                  <a:pos x="68" y="21"/>
                </a:cxn>
                <a:cxn ang="0">
                  <a:pos x="80" y="32"/>
                </a:cxn>
                <a:cxn ang="0">
                  <a:pos x="93" y="42"/>
                </a:cxn>
                <a:cxn ang="0">
                  <a:pos x="106" y="51"/>
                </a:cxn>
                <a:cxn ang="0">
                  <a:pos x="108" y="36"/>
                </a:cxn>
                <a:cxn ang="0">
                  <a:pos x="108" y="36"/>
                </a:cxn>
                <a:cxn ang="0">
                  <a:pos x="95" y="30"/>
                </a:cxn>
                <a:cxn ang="0">
                  <a:pos x="85" y="21"/>
                </a:cxn>
                <a:cxn ang="0">
                  <a:pos x="72" y="13"/>
                </a:cxn>
                <a:cxn ang="0">
                  <a:pos x="61" y="0"/>
                </a:cxn>
                <a:cxn ang="0">
                  <a:pos x="61" y="0"/>
                </a:cxn>
              </a:cxnLst>
              <a:rect l="0" t="0" r="r" b="b"/>
              <a:pathLst>
                <a:path w="108" h="51">
                  <a:moveTo>
                    <a:pt x="61" y="0"/>
                  </a:moveTo>
                  <a:lnTo>
                    <a:pt x="46" y="0"/>
                  </a:lnTo>
                  <a:lnTo>
                    <a:pt x="46" y="0"/>
                  </a:lnTo>
                  <a:lnTo>
                    <a:pt x="36" y="13"/>
                  </a:lnTo>
                  <a:lnTo>
                    <a:pt x="25" y="23"/>
                  </a:lnTo>
                  <a:lnTo>
                    <a:pt x="15" y="32"/>
                  </a:lnTo>
                  <a:lnTo>
                    <a:pt x="0" y="42"/>
                  </a:lnTo>
                  <a:lnTo>
                    <a:pt x="0" y="51"/>
                  </a:lnTo>
                  <a:lnTo>
                    <a:pt x="0" y="51"/>
                  </a:lnTo>
                  <a:lnTo>
                    <a:pt x="17" y="42"/>
                  </a:lnTo>
                  <a:lnTo>
                    <a:pt x="32" y="34"/>
                  </a:lnTo>
                  <a:lnTo>
                    <a:pt x="44" y="21"/>
                  </a:lnTo>
                  <a:lnTo>
                    <a:pt x="57" y="9"/>
                  </a:lnTo>
                  <a:lnTo>
                    <a:pt x="57" y="9"/>
                  </a:lnTo>
                  <a:lnTo>
                    <a:pt x="68" y="21"/>
                  </a:lnTo>
                  <a:lnTo>
                    <a:pt x="80" y="32"/>
                  </a:lnTo>
                  <a:lnTo>
                    <a:pt x="93" y="42"/>
                  </a:lnTo>
                  <a:lnTo>
                    <a:pt x="106" y="51"/>
                  </a:lnTo>
                  <a:lnTo>
                    <a:pt x="108" y="36"/>
                  </a:lnTo>
                  <a:lnTo>
                    <a:pt x="108" y="36"/>
                  </a:lnTo>
                  <a:lnTo>
                    <a:pt x="95" y="30"/>
                  </a:lnTo>
                  <a:lnTo>
                    <a:pt x="85" y="21"/>
                  </a:lnTo>
                  <a:lnTo>
                    <a:pt x="72" y="13"/>
                  </a:lnTo>
                  <a:lnTo>
                    <a:pt x="61" y="0"/>
                  </a:lnTo>
                  <a:lnTo>
                    <a:pt x="61"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79" name="Freeform 43"/>
            <p:cNvSpPr>
              <a:spLocks noChangeAspect="1"/>
            </p:cNvSpPr>
            <p:nvPr userDrawn="1"/>
          </p:nvSpPr>
          <p:spPr bwMode="auto">
            <a:xfrm>
              <a:off x="2952" y="2381"/>
              <a:ext cx="64" cy="11"/>
            </a:xfrm>
            <a:custGeom>
              <a:avLst/>
              <a:gdLst/>
              <a:ahLst/>
              <a:cxnLst>
                <a:cxn ang="0">
                  <a:pos x="0" y="0"/>
                </a:cxn>
                <a:cxn ang="0">
                  <a:pos x="64" y="0"/>
                </a:cxn>
                <a:cxn ang="0">
                  <a:pos x="64" y="11"/>
                </a:cxn>
                <a:cxn ang="0">
                  <a:pos x="0" y="11"/>
                </a:cxn>
                <a:cxn ang="0">
                  <a:pos x="0" y="0"/>
                </a:cxn>
                <a:cxn ang="0">
                  <a:pos x="0" y="0"/>
                </a:cxn>
              </a:cxnLst>
              <a:rect l="0" t="0" r="r" b="b"/>
              <a:pathLst>
                <a:path w="64" h="11">
                  <a:moveTo>
                    <a:pt x="0" y="0"/>
                  </a:moveTo>
                  <a:lnTo>
                    <a:pt x="64" y="0"/>
                  </a:lnTo>
                  <a:lnTo>
                    <a:pt x="64" y="11"/>
                  </a:lnTo>
                  <a:lnTo>
                    <a:pt x="0" y="11"/>
                  </a:lnTo>
                  <a:lnTo>
                    <a:pt x="0" y="0"/>
                  </a:lnTo>
                  <a:lnTo>
                    <a:pt x="0"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0" name="Freeform 44"/>
            <p:cNvSpPr>
              <a:spLocks noChangeAspect="1" noEditPoints="1"/>
            </p:cNvSpPr>
            <p:nvPr userDrawn="1"/>
          </p:nvSpPr>
          <p:spPr bwMode="auto">
            <a:xfrm>
              <a:off x="2944" y="2407"/>
              <a:ext cx="82" cy="54"/>
            </a:xfrm>
            <a:custGeom>
              <a:avLst/>
              <a:gdLst/>
              <a:ahLst/>
              <a:cxnLst>
                <a:cxn ang="0">
                  <a:pos x="0" y="0"/>
                </a:cxn>
                <a:cxn ang="0">
                  <a:pos x="0" y="54"/>
                </a:cxn>
                <a:cxn ang="0">
                  <a:pos x="48" y="54"/>
                </a:cxn>
                <a:cxn ang="0">
                  <a:pos x="48" y="54"/>
                </a:cxn>
                <a:cxn ang="0">
                  <a:pos x="63" y="54"/>
                </a:cxn>
                <a:cxn ang="0">
                  <a:pos x="74" y="50"/>
                </a:cxn>
                <a:cxn ang="0">
                  <a:pos x="78" y="48"/>
                </a:cxn>
                <a:cxn ang="0">
                  <a:pos x="80" y="44"/>
                </a:cxn>
                <a:cxn ang="0">
                  <a:pos x="82" y="31"/>
                </a:cxn>
                <a:cxn ang="0">
                  <a:pos x="82" y="0"/>
                </a:cxn>
                <a:cxn ang="0">
                  <a:pos x="0" y="0"/>
                </a:cxn>
                <a:cxn ang="0">
                  <a:pos x="0" y="0"/>
                </a:cxn>
                <a:cxn ang="0">
                  <a:pos x="67" y="8"/>
                </a:cxn>
                <a:cxn ang="0">
                  <a:pos x="67" y="31"/>
                </a:cxn>
                <a:cxn ang="0">
                  <a:pos x="67" y="31"/>
                </a:cxn>
                <a:cxn ang="0">
                  <a:pos x="65" y="40"/>
                </a:cxn>
                <a:cxn ang="0">
                  <a:pos x="63" y="42"/>
                </a:cxn>
                <a:cxn ang="0">
                  <a:pos x="61" y="44"/>
                </a:cxn>
                <a:cxn ang="0">
                  <a:pos x="53" y="44"/>
                </a:cxn>
                <a:cxn ang="0">
                  <a:pos x="40" y="44"/>
                </a:cxn>
                <a:cxn ang="0">
                  <a:pos x="12" y="44"/>
                </a:cxn>
                <a:cxn ang="0">
                  <a:pos x="12" y="8"/>
                </a:cxn>
                <a:cxn ang="0">
                  <a:pos x="67" y="8"/>
                </a:cxn>
                <a:cxn ang="0">
                  <a:pos x="67" y="8"/>
                </a:cxn>
              </a:cxnLst>
              <a:rect l="0" t="0" r="r" b="b"/>
              <a:pathLst>
                <a:path w="82" h="54">
                  <a:moveTo>
                    <a:pt x="0" y="0"/>
                  </a:moveTo>
                  <a:lnTo>
                    <a:pt x="0" y="54"/>
                  </a:lnTo>
                  <a:lnTo>
                    <a:pt x="48" y="54"/>
                  </a:lnTo>
                  <a:lnTo>
                    <a:pt x="48" y="54"/>
                  </a:lnTo>
                  <a:lnTo>
                    <a:pt x="63" y="54"/>
                  </a:lnTo>
                  <a:lnTo>
                    <a:pt x="74" y="50"/>
                  </a:lnTo>
                  <a:lnTo>
                    <a:pt x="78" y="48"/>
                  </a:lnTo>
                  <a:lnTo>
                    <a:pt x="80" y="44"/>
                  </a:lnTo>
                  <a:lnTo>
                    <a:pt x="82" y="31"/>
                  </a:lnTo>
                  <a:lnTo>
                    <a:pt x="82" y="0"/>
                  </a:lnTo>
                  <a:lnTo>
                    <a:pt x="0" y="0"/>
                  </a:lnTo>
                  <a:lnTo>
                    <a:pt x="0" y="0"/>
                  </a:lnTo>
                  <a:close/>
                  <a:moveTo>
                    <a:pt x="67" y="8"/>
                  </a:moveTo>
                  <a:lnTo>
                    <a:pt x="67" y="31"/>
                  </a:lnTo>
                  <a:lnTo>
                    <a:pt x="67" y="31"/>
                  </a:lnTo>
                  <a:lnTo>
                    <a:pt x="65" y="40"/>
                  </a:lnTo>
                  <a:lnTo>
                    <a:pt x="63" y="42"/>
                  </a:lnTo>
                  <a:lnTo>
                    <a:pt x="61" y="44"/>
                  </a:lnTo>
                  <a:lnTo>
                    <a:pt x="53" y="44"/>
                  </a:lnTo>
                  <a:lnTo>
                    <a:pt x="40" y="44"/>
                  </a:lnTo>
                  <a:lnTo>
                    <a:pt x="12" y="44"/>
                  </a:lnTo>
                  <a:lnTo>
                    <a:pt x="12" y="8"/>
                  </a:lnTo>
                  <a:lnTo>
                    <a:pt x="67" y="8"/>
                  </a:lnTo>
                  <a:lnTo>
                    <a:pt x="67" y="8"/>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1" name="Freeform 45"/>
            <p:cNvSpPr>
              <a:spLocks noChangeAspect="1"/>
            </p:cNvSpPr>
            <p:nvPr userDrawn="1"/>
          </p:nvSpPr>
          <p:spPr bwMode="auto">
            <a:xfrm>
              <a:off x="2736" y="2343"/>
              <a:ext cx="55" cy="121"/>
            </a:xfrm>
            <a:custGeom>
              <a:avLst/>
              <a:gdLst/>
              <a:ahLst/>
              <a:cxnLst>
                <a:cxn ang="0">
                  <a:pos x="44" y="104"/>
                </a:cxn>
                <a:cxn ang="0">
                  <a:pos x="44" y="104"/>
                </a:cxn>
                <a:cxn ang="0">
                  <a:pos x="44" y="112"/>
                </a:cxn>
                <a:cxn ang="0">
                  <a:pos x="40" y="116"/>
                </a:cxn>
                <a:cxn ang="0">
                  <a:pos x="36" y="118"/>
                </a:cxn>
                <a:cxn ang="0">
                  <a:pos x="30" y="121"/>
                </a:cxn>
                <a:cxn ang="0">
                  <a:pos x="17" y="121"/>
                </a:cxn>
                <a:cxn ang="0">
                  <a:pos x="17" y="110"/>
                </a:cxn>
                <a:cxn ang="0">
                  <a:pos x="25" y="110"/>
                </a:cxn>
                <a:cxn ang="0">
                  <a:pos x="25" y="110"/>
                </a:cxn>
                <a:cxn ang="0">
                  <a:pos x="30" y="108"/>
                </a:cxn>
                <a:cxn ang="0">
                  <a:pos x="32" y="104"/>
                </a:cxn>
                <a:cxn ang="0">
                  <a:pos x="32" y="32"/>
                </a:cxn>
                <a:cxn ang="0">
                  <a:pos x="0" y="32"/>
                </a:cxn>
                <a:cxn ang="0">
                  <a:pos x="0" y="21"/>
                </a:cxn>
                <a:cxn ang="0">
                  <a:pos x="32" y="21"/>
                </a:cxn>
                <a:cxn ang="0">
                  <a:pos x="32" y="0"/>
                </a:cxn>
                <a:cxn ang="0">
                  <a:pos x="44" y="0"/>
                </a:cxn>
                <a:cxn ang="0">
                  <a:pos x="44" y="21"/>
                </a:cxn>
                <a:cxn ang="0">
                  <a:pos x="55" y="21"/>
                </a:cxn>
                <a:cxn ang="0">
                  <a:pos x="55" y="32"/>
                </a:cxn>
                <a:cxn ang="0">
                  <a:pos x="44" y="32"/>
                </a:cxn>
                <a:cxn ang="0">
                  <a:pos x="44" y="104"/>
                </a:cxn>
                <a:cxn ang="0">
                  <a:pos x="44" y="104"/>
                </a:cxn>
              </a:cxnLst>
              <a:rect l="0" t="0" r="r" b="b"/>
              <a:pathLst>
                <a:path w="55" h="121">
                  <a:moveTo>
                    <a:pt x="44" y="104"/>
                  </a:moveTo>
                  <a:lnTo>
                    <a:pt x="44" y="104"/>
                  </a:lnTo>
                  <a:lnTo>
                    <a:pt x="44" y="112"/>
                  </a:lnTo>
                  <a:lnTo>
                    <a:pt x="40" y="116"/>
                  </a:lnTo>
                  <a:lnTo>
                    <a:pt x="36" y="118"/>
                  </a:lnTo>
                  <a:lnTo>
                    <a:pt x="30" y="121"/>
                  </a:lnTo>
                  <a:lnTo>
                    <a:pt x="17" y="121"/>
                  </a:lnTo>
                  <a:lnTo>
                    <a:pt x="17" y="110"/>
                  </a:lnTo>
                  <a:lnTo>
                    <a:pt x="25" y="110"/>
                  </a:lnTo>
                  <a:lnTo>
                    <a:pt x="25" y="110"/>
                  </a:lnTo>
                  <a:lnTo>
                    <a:pt x="30" y="108"/>
                  </a:lnTo>
                  <a:lnTo>
                    <a:pt x="32" y="104"/>
                  </a:lnTo>
                  <a:lnTo>
                    <a:pt x="32" y="32"/>
                  </a:lnTo>
                  <a:lnTo>
                    <a:pt x="0" y="32"/>
                  </a:lnTo>
                  <a:lnTo>
                    <a:pt x="0" y="21"/>
                  </a:lnTo>
                  <a:lnTo>
                    <a:pt x="32" y="21"/>
                  </a:lnTo>
                  <a:lnTo>
                    <a:pt x="32" y="0"/>
                  </a:lnTo>
                  <a:lnTo>
                    <a:pt x="44" y="0"/>
                  </a:lnTo>
                  <a:lnTo>
                    <a:pt x="44" y="21"/>
                  </a:lnTo>
                  <a:lnTo>
                    <a:pt x="55" y="21"/>
                  </a:lnTo>
                  <a:lnTo>
                    <a:pt x="55" y="32"/>
                  </a:lnTo>
                  <a:lnTo>
                    <a:pt x="44" y="32"/>
                  </a:lnTo>
                  <a:lnTo>
                    <a:pt x="44" y="104"/>
                  </a:lnTo>
                  <a:lnTo>
                    <a:pt x="44" y="104"/>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2" name="Freeform 46"/>
            <p:cNvSpPr>
              <a:spLocks noChangeAspect="1" noEditPoints="1"/>
            </p:cNvSpPr>
            <p:nvPr userDrawn="1"/>
          </p:nvSpPr>
          <p:spPr bwMode="auto">
            <a:xfrm>
              <a:off x="3098" y="2350"/>
              <a:ext cx="62" cy="114"/>
            </a:xfrm>
            <a:custGeom>
              <a:avLst/>
              <a:gdLst/>
              <a:ahLst/>
              <a:cxnLst>
                <a:cxn ang="0">
                  <a:pos x="24" y="54"/>
                </a:cxn>
                <a:cxn ang="0">
                  <a:pos x="24" y="50"/>
                </a:cxn>
                <a:cxn ang="0">
                  <a:pos x="38" y="50"/>
                </a:cxn>
                <a:cxn ang="0">
                  <a:pos x="38" y="114"/>
                </a:cxn>
                <a:cxn ang="0">
                  <a:pos x="51" y="114"/>
                </a:cxn>
                <a:cxn ang="0">
                  <a:pos x="51" y="50"/>
                </a:cxn>
                <a:cxn ang="0">
                  <a:pos x="62" y="50"/>
                </a:cxn>
                <a:cxn ang="0">
                  <a:pos x="62" y="40"/>
                </a:cxn>
                <a:cxn ang="0">
                  <a:pos x="51" y="40"/>
                </a:cxn>
                <a:cxn ang="0">
                  <a:pos x="51" y="10"/>
                </a:cxn>
                <a:cxn ang="0">
                  <a:pos x="62" y="10"/>
                </a:cxn>
                <a:cxn ang="0">
                  <a:pos x="62" y="0"/>
                </a:cxn>
                <a:cxn ang="0">
                  <a:pos x="5" y="0"/>
                </a:cxn>
                <a:cxn ang="0">
                  <a:pos x="5" y="10"/>
                </a:cxn>
                <a:cxn ang="0">
                  <a:pos x="13" y="10"/>
                </a:cxn>
                <a:cxn ang="0">
                  <a:pos x="13" y="40"/>
                </a:cxn>
                <a:cxn ang="0">
                  <a:pos x="2" y="40"/>
                </a:cxn>
                <a:cxn ang="0">
                  <a:pos x="2" y="50"/>
                </a:cxn>
                <a:cxn ang="0">
                  <a:pos x="13" y="50"/>
                </a:cxn>
                <a:cxn ang="0">
                  <a:pos x="13" y="52"/>
                </a:cxn>
                <a:cxn ang="0">
                  <a:pos x="13" y="52"/>
                </a:cxn>
                <a:cxn ang="0">
                  <a:pos x="11" y="69"/>
                </a:cxn>
                <a:cxn ang="0">
                  <a:pos x="9" y="84"/>
                </a:cxn>
                <a:cxn ang="0">
                  <a:pos x="5" y="97"/>
                </a:cxn>
                <a:cxn ang="0">
                  <a:pos x="0" y="107"/>
                </a:cxn>
                <a:cxn ang="0">
                  <a:pos x="5" y="114"/>
                </a:cxn>
                <a:cxn ang="0">
                  <a:pos x="5" y="114"/>
                </a:cxn>
                <a:cxn ang="0">
                  <a:pos x="13" y="103"/>
                </a:cxn>
                <a:cxn ang="0">
                  <a:pos x="19" y="90"/>
                </a:cxn>
                <a:cxn ang="0">
                  <a:pos x="24" y="73"/>
                </a:cxn>
                <a:cxn ang="0">
                  <a:pos x="24" y="54"/>
                </a:cxn>
                <a:cxn ang="0">
                  <a:pos x="24" y="54"/>
                </a:cxn>
                <a:cxn ang="0">
                  <a:pos x="38" y="40"/>
                </a:cxn>
                <a:cxn ang="0">
                  <a:pos x="24" y="40"/>
                </a:cxn>
                <a:cxn ang="0">
                  <a:pos x="24" y="8"/>
                </a:cxn>
                <a:cxn ang="0">
                  <a:pos x="38" y="8"/>
                </a:cxn>
                <a:cxn ang="0">
                  <a:pos x="38" y="40"/>
                </a:cxn>
                <a:cxn ang="0">
                  <a:pos x="38" y="40"/>
                </a:cxn>
              </a:cxnLst>
              <a:rect l="0" t="0" r="r" b="b"/>
              <a:pathLst>
                <a:path w="62" h="114">
                  <a:moveTo>
                    <a:pt x="24" y="54"/>
                  </a:moveTo>
                  <a:lnTo>
                    <a:pt x="24" y="50"/>
                  </a:lnTo>
                  <a:lnTo>
                    <a:pt x="38" y="50"/>
                  </a:lnTo>
                  <a:lnTo>
                    <a:pt x="38" y="114"/>
                  </a:lnTo>
                  <a:lnTo>
                    <a:pt x="51" y="114"/>
                  </a:lnTo>
                  <a:lnTo>
                    <a:pt x="51" y="50"/>
                  </a:lnTo>
                  <a:lnTo>
                    <a:pt x="62" y="50"/>
                  </a:lnTo>
                  <a:lnTo>
                    <a:pt x="62" y="40"/>
                  </a:lnTo>
                  <a:lnTo>
                    <a:pt x="51" y="40"/>
                  </a:lnTo>
                  <a:lnTo>
                    <a:pt x="51" y="10"/>
                  </a:lnTo>
                  <a:lnTo>
                    <a:pt x="62" y="10"/>
                  </a:lnTo>
                  <a:lnTo>
                    <a:pt x="62" y="0"/>
                  </a:lnTo>
                  <a:lnTo>
                    <a:pt x="5" y="0"/>
                  </a:lnTo>
                  <a:lnTo>
                    <a:pt x="5" y="10"/>
                  </a:lnTo>
                  <a:lnTo>
                    <a:pt x="13" y="10"/>
                  </a:lnTo>
                  <a:lnTo>
                    <a:pt x="13" y="40"/>
                  </a:lnTo>
                  <a:lnTo>
                    <a:pt x="2" y="40"/>
                  </a:lnTo>
                  <a:lnTo>
                    <a:pt x="2" y="50"/>
                  </a:lnTo>
                  <a:lnTo>
                    <a:pt x="13" y="50"/>
                  </a:lnTo>
                  <a:lnTo>
                    <a:pt x="13" y="52"/>
                  </a:lnTo>
                  <a:lnTo>
                    <a:pt x="13" y="52"/>
                  </a:lnTo>
                  <a:lnTo>
                    <a:pt x="11" y="69"/>
                  </a:lnTo>
                  <a:lnTo>
                    <a:pt x="9" y="84"/>
                  </a:lnTo>
                  <a:lnTo>
                    <a:pt x="5" y="97"/>
                  </a:lnTo>
                  <a:lnTo>
                    <a:pt x="0" y="107"/>
                  </a:lnTo>
                  <a:lnTo>
                    <a:pt x="5" y="114"/>
                  </a:lnTo>
                  <a:lnTo>
                    <a:pt x="5" y="114"/>
                  </a:lnTo>
                  <a:lnTo>
                    <a:pt x="13" y="103"/>
                  </a:lnTo>
                  <a:lnTo>
                    <a:pt x="19" y="90"/>
                  </a:lnTo>
                  <a:lnTo>
                    <a:pt x="24" y="73"/>
                  </a:lnTo>
                  <a:lnTo>
                    <a:pt x="24" y="54"/>
                  </a:lnTo>
                  <a:lnTo>
                    <a:pt x="24" y="54"/>
                  </a:lnTo>
                  <a:close/>
                  <a:moveTo>
                    <a:pt x="38" y="40"/>
                  </a:moveTo>
                  <a:lnTo>
                    <a:pt x="24" y="40"/>
                  </a:lnTo>
                  <a:lnTo>
                    <a:pt x="24" y="8"/>
                  </a:lnTo>
                  <a:lnTo>
                    <a:pt x="38" y="8"/>
                  </a:lnTo>
                  <a:lnTo>
                    <a:pt x="38" y="40"/>
                  </a:lnTo>
                  <a:lnTo>
                    <a:pt x="38" y="4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3" name="Freeform 47"/>
            <p:cNvSpPr>
              <a:spLocks noChangeAspect="1" noEditPoints="1"/>
            </p:cNvSpPr>
            <p:nvPr userDrawn="1"/>
          </p:nvSpPr>
          <p:spPr bwMode="auto">
            <a:xfrm>
              <a:off x="3050" y="2350"/>
              <a:ext cx="46" cy="109"/>
            </a:xfrm>
            <a:custGeom>
              <a:avLst/>
              <a:gdLst/>
              <a:ahLst/>
              <a:cxnLst>
                <a:cxn ang="0">
                  <a:pos x="4" y="10"/>
                </a:cxn>
                <a:cxn ang="0">
                  <a:pos x="14" y="10"/>
                </a:cxn>
                <a:cxn ang="0">
                  <a:pos x="14" y="10"/>
                </a:cxn>
                <a:cxn ang="0">
                  <a:pos x="14" y="23"/>
                </a:cxn>
                <a:cxn ang="0">
                  <a:pos x="10" y="36"/>
                </a:cxn>
                <a:cxn ang="0">
                  <a:pos x="6" y="48"/>
                </a:cxn>
                <a:cxn ang="0">
                  <a:pos x="0" y="59"/>
                </a:cxn>
                <a:cxn ang="0">
                  <a:pos x="4" y="69"/>
                </a:cxn>
                <a:cxn ang="0">
                  <a:pos x="4" y="69"/>
                </a:cxn>
                <a:cxn ang="0">
                  <a:pos x="10" y="59"/>
                </a:cxn>
                <a:cxn ang="0">
                  <a:pos x="10" y="57"/>
                </a:cxn>
                <a:cxn ang="0">
                  <a:pos x="10" y="109"/>
                </a:cxn>
                <a:cxn ang="0">
                  <a:pos x="29" y="109"/>
                </a:cxn>
                <a:cxn ang="0">
                  <a:pos x="29" y="109"/>
                </a:cxn>
                <a:cxn ang="0">
                  <a:pos x="36" y="109"/>
                </a:cxn>
                <a:cxn ang="0">
                  <a:pos x="42" y="105"/>
                </a:cxn>
                <a:cxn ang="0">
                  <a:pos x="44" y="99"/>
                </a:cxn>
                <a:cxn ang="0">
                  <a:pos x="44" y="90"/>
                </a:cxn>
                <a:cxn ang="0">
                  <a:pos x="44" y="40"/>
                </a:cxn>
                <a:cxn ang="0">
                  <a:pos x="21" y="40"/>
                </a:cxn>
                <a:cxn ang="0">
                  <a:pos x="21" y="40"/>
                </a:cxn>
                <a:cxn ang="0">
                  <a:pos x="25" y="25"/>
                </a:cxn>
                <a:cxn ang="0">
                  <a:pos x="29" y="10"/>
                </a:cxn>
                <a:cxn ang="0">
                  <a:pos x="46" y="10"/>
                </a:cxn>
                <a:cxn ang="0">
                  <a:pos x="46" y="0"/>
                </a:cxn>
                <a:cxn ang="0">
                  <a:pos x="4" y="0"/>
                </a:cxn>
                <a:cxn ang="0">
                  <a:pos x="4" y="10"/>
                </a:cxn>
                <a:cxn ang="0">
                  <a:pos x="4" y="10"/>
                </a:cxn>
                <a:cxn ang="0">
                  <a:pos x="21" y="48"/>
                </a:cxn>
                <a:cxn ang="0">
                  <a:pos x="33" y="48"/>
                </a:cxn>
                <a:cxn ang="0">
                  <a:pos x="33" y="88"/>
                </a:cxn>
                <a:cxn ang="0">
                  <a:pos x="33" y="88"/>
                </a:cxn>
                <a:cxn ang="0">
                  <a:pos x="33" y="99"/>
                </a:cxn>
                <a:cxn ang="0">
                  <a:pos x="29" y="101"/>
                </a:cxn>
                <a:cxn ang="0">
                  <a:pos x="27" y="101"/>
                </a:cxn>
                <a:cxn ang="0">
                  <a:pos x="21" y="101"/>
                </a:cxn>
                <a:cxn ang="0">
                  <a:pos x="21" y="48"/>
                </a:cxn>
                <a:cxn ang="0">
                  <a:pos x="21" y="48"/>
                </a:cxn>
              </a:cxnLst>
              <a:rect l="0" t="0" r="r" b="b"/>
              <a:pathLst>
                <a:path w="46" h="109">
                  <a:moveTo>
                    <a:pt x="4" y="10"/>
                  </a:moveTo>
                  <a:lnTo>
                    <a:pt x="14" y="10"/>
                  </a:lnTo>
                  <a:lnTo>
                    <a:pt x="14" y="10"/>
                  </a:lnTo>
                  <a:lnTo>
                    <a:pt x="14" y="23"/>
                  </a:lnTo>
                  <a:lnTo>
                    <a:pt x="10" y="36"/>
                  </a:lnTo>
                  <a:lnTo>
                    <a:pt x="6" y="48"/>
                  </a:lnTo>
                  <a:lnTo>
                    <a:pt x="0" y="59"/>
                  </a:lnTo>
                  <a:lnTo>
                    <a:pt x="4" y="69"/>
                  </a:lnTo>
                  <a:lnTo>
                    <a:pt x="4" y="69"/>
                  </a:lnTo>
                  <a:lnTo>
                    <a:pt x="10" y="59"/>
                  </a:lnTo>
                  <a:lnTo>
                    <a:pt x="10" y="57"/>
                  </a:lnTo>
                  <a:lnTo>
                    <a:pt x="10" y="109"/>
                  </a:lnTo>
                  <a:lnTo>
                    <a:pt x="29" y="109"/>
                  </a:lnTo>
                  <a:lnTo>
                    <a:pt x="29" y="109"/>
                  </a:lnTo>
                  <a:lnTo>
                    <a:pt x="36" y="109"/>
                  </a:lnTo>
                  <a:lnTo>
                    <a:pt x="42" y="105"/>
                  </a:lnTo>
                  <a:lnTo>
                    <a:pt x="44" y="99"/>
                  </a:lnTo>
                  <a:lnTo>
                    <a:pt x="44" y="90"/>
                  </a:lnTo>
                  <a:lnTo>
                    <a:pt x="44" y="40"/>
                  </a:lnTo>
                  <a:lnTo>
                    <a:pt x="21" y="40"/>
                  </a:lnTo>
                  <a:lnTo>
                    <a:pt x="21" y="40"/>
                  </a:lnTo>
                  <a:lnTo>
                    <a:pt x="25" y="25"/>
                  </a:lnTo>
                  <a:lnTo>
                    <a:pt x="29" y="10"/>
                  </a:lnTo>
                  <a:lnTo>
                    <a:pt x="46" y="10"/>
                  </a:lnTo>
                  <a:lnTo>
                    <a:pt x="46" y="0"/>
                  </a:lnTo>
                  <a:lnTo>
                    <a:pt x="4" y="0"/>
                  </a:lnTo>
                  <a:lnTo>
                    <a:pt x="4" y="10"/>
                  </a:lnTo>
                  <a:lnTo>
                    <a:pt x="4" y="10"/>
                  </a:lnTo>
                  <a:close/>
                  <a:moveTo>
                    <a:pt x="21" y="48"/>
                  </a:moveTo>
                  <a:lnTo>
                    <a:pt x="33" y="48"/>
                  </a:lnTo>
                  <a:lnTo>
                    <a:pt x="33" y="88"/>
                  </a:lnTo>
                  <a:lnTo>
                    <a:pt x="33" y="88"/>
                  </a:lnTo>
                  <a:lnTo>
                    <a:pt x="33" y="99"/>
                  </a:lnTo>
                  <a:lnTo>
                    <a:pt x="29" y="101"/>
                  </a:lnTo>
                  <a:lnTo>
                    <a:pt x="27" y="101"/>
                  </a:lnTo>
                  <a:lnTo>
                    <a:pt x="21" y="101"/>
                  </a:lnTo>
                  <a:lnTo>
                    <a:pt x="21" y="48"/>
                  </a:lnTo>
                  <a:lnTo>
                    <a:pt x="21" y="48"/>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4" name="Freeform 48"/>
            <p:cNvSpPr>
              <a:spLocks noChangeAspect="1"/>
            </p:cNvSpPr>
            <p:nvPr userDrawn="1"/>
          </p:nvSpPr>
          <p:spPr bwMode="auto">
            <a:xfrm>
              <a:off x="2624" y="2348"/>
              <a:ext cx="46" cy="116"/>
            </a:xfrm>
            <a:custGeom>
              <a:avLst/>
              <a:gdLst/>
              <a:ahLst/>
              <a:cxnLst>
                <a:cxn ang="0">
                  <a:pos x="29" y="40"/>
                </a:cxn>
                <a:cxn ang="0">
                  <a:pos x="29" y="40"/>
                </a:cxn>
                <a:cxn ang="0">
                  <a:pos x="25" y="33"/>
                </a:cxn>
                <a:cxn ang="0">
                  <a:pos x="25" y="33"/>
                </a:cxn>
                <a:cxn ang="0">
                  <a:pos x="34" y="27"/>
                </a:cxn>
                <a:cxn ang="0">
                  <a:pos x="40" y="19"/>
                </a:cxn>
                <a:cxn ang="0">
                  <a:pos x="42" y="10"/>
                </a:cxn>
                <a:cxn ang="0">
                  <a:pos x="44" y="0"/>
                </a:cxn>
                <a:cxn ang="0">
                  <a:pos x="2" y="0"/>
                </a:cxn>
                <a:cxn ang="0">
                  <a:pos x="2" y="8"/>
                </a:cxn>
                <a:cxn ang="0">
                  <a:pos x="29" y="8"/>
                </a:cxn>
                <a:cxn ang="0">
                  <a:pos x="29" y="8"/>
                </a:cxn>
                <a:cxn ang="0">
                  <a:pos x="27" y="19"/>
                </a:cxn>
                <a:cxn ang="0">
                  <a:pos x="23" y="27"/>
                </a:cxn>
                <a:cxn ang="0">
                  <a:pos x="23" y="27"/>
                </a:cxn>
                <a:cxn ang="0">
                  <a:pos x="17" y="16"/>
                </a:cxn>
                <a:cxn ang="0">
                  <a:pos x="6" y="16"/>
                </a:cxn>
                <a:cxn ang="0">
                  <a:pos x="6" y="16"/>
                </a:cxn>
                <a:cxn ang="0">
                  <a:pos x="12" y="29"/>
                </a:cxn>
                <a:cxn ang="0">
                  <a:pos x="17" y="40"/>
                </a:cxn>
                <a:cxn ang="0">
                  <a:pos x="0" y="40"/>
                </a:cxn>
                <a:cxn ang="0">
                  <a:pos x="0" y="50"/>
                </a:cxn>
                <a:cxn ang="0">
                  <a:pos x="15" y="50"/>
                </a:cxn>
                <a:cxn ang="0">
                  <a:pos x="15" y="99"/>
                </a:cxn>
                <a:cxn ang="0">
                  <a:pos x="15" y="99"/>
                </a:cxn>
                <a:cxn ang="0">
                  <a:pos x="12" y="103"/>
                </a:cxn>
                <a:cxn ang="0">
                  <a:pos x="8" y="105"/>
                </a:cxn>
                <a:cxn ang="0">
                  <a:pos x="0" y="105"/>
                </a:cxn>
                <a:cxn ang="0">
                  <a:pos x="2" y="116"/>
                </a:cxn>
                <a:cxn ang="0">
                  <a:pos x="12" y="116"/>
                </a:cxn>
                <a:cxn ang="0">
                  <a:pos x="12" y="116"/>
                </a:cxn>
                <a:cxn ang="0">
                  <a:pos x="19" y="116"/>
                </a:cxn>
                <a:cxn ang="0">
                  <a:pos x="23" y="111"/>
                </a:cxn>
                <a:cxn ang="0">
                  <a:pos x="25" y="107"/>
                </a:cxn>
                <a:cxn ang="0">
                  <a:pos x="27" y="99"/>
                </a:cxn>
                <a:cxn ang="0">
                  <a:pos x="27" y="50"/>
                </a:cxn>
                <a:cxn ang="0">
                  <a:pos x="34" y="50"/>
                </a:cxn>
                <a:cxn ang="0">
                  <a:pos x="34" y="50"/>
                </a:cxn>
                <a:cxn ang="0">
                  <a:pos x="34" y="61"/>
                </a:cxn>
                <a:cxn ang="0">
                  <a:pos x="29" y="73"/>
                </a:cxn>
                <a:cxn ang="0">
                  <a:pos x="36" y="80"/>
                </a:cxn>
                <a:cxn ang="0">
                  <a:pos x="36" y="80"/>
                </a:cxn>
                <a:cxn ang="0">
                  <a:pos x="40" y="71"/>
                </a:cxn>
                <a:cxn ang="0">
                  <a:pos x="44" y="63"/>
                </a:cxn>
                <a:cxn ang="0">
                  <a:pos x="46" y="52"/>
                </a:cxn>
                <a:cxn ang="0">
                  <a:pos x="46" y="40"/>
                </a:cxn>
                <a:cxn ang="0">
                  <a:pos x="29" y="40"/>
                </a:cxn>
                <a:cxn ang="0">
                  <a:pos x="29" y="40"/>
                </a:cxn>
              </a:cxnLst>
              <a:rect l="0" t="0" r="r" b="b"/>
              <a:pathLst>
                <a:path w="46" h="116">
                  <a:moveTo>
                    <a:pt x="29" y="40"/>
                  </a:moveTo>
                  <a:lnTo>
                    <a:pt x="29" y="40"/>
                  </a:lnTo>
                  <a:lnTo>
                    <a:pt x="25" y="33"/>
                  </a:lnTo>
                  <a:lnTo>
                    <a:pt x="25" y="33"/>
                  </a:lnTo>
                  <a:lnTo>
                    <a:pt x="34" y="27"/>
                  </a:lnTo>
                  <a:lnTo>
                    <a:pt x="40" y="19"/>
                  </a:lnTo>
                  <a:lnTo>
                    <a:pt x="42" y="10"/>
                  </a:lnTo>
                  <a:lnTo>
                    <a:pt x="44" y="0"/>
                  </a:lnTo>
                  <a:lnTo>
                    <a:pt x="2" y="0"/>
                  </a:lnTo>
                  <a:lnTo>
                    <a:pt x="2" y="8"/>
                  </a:lnTo>
                  <a:lnTo>
                    <a:pt x="29" y="8"/>
                  </a:lnTo>
                  <a:lnTo>
                    <a:pt x="29" y="8"/>
                  </a:lnTo>
                  <a:lnTo>
                    <a:pt x="27" y="19"/>
                  </a:lnTo>
                  <a:lnTo>
                    <a:pt x="23" y="27"/>
                  </a:lnTo>
                  <a:lnTo>
                    <a:pt x="23" y="27"/>
                  </a:lnTo>
                  <a:lnTo>
                    <a:pt x="17" y="16"/>
                  </a:lnTo>
                  <a:lnTo>
                    <a:pt x="6" y="16"/>
                  </a:lnTo>
                  <a:lnTo>
                    <a:pt x="6" y="16"/>
                  </a:lnTo>
                  <a:lnTo>
                    <a:pt x="12" y="29"/>
                  </a:lnTo>
                  <a:lnTo>
                    <a:pt x="17" y="40"/>
                  </a:lnTo>
                  <a:lnTo>
                    <a:pt x="0" y="40"/>
                  </a:lnTo>
                  <a:lnTo>
                    <a:pt x="0" y="50"/>
                  </a:lnTo>
                  <a:lnTo>
                    <a:pt x="15" y="50"/>
                  </a:lnTo>
                  <a:lnTo>
                    <a:pt x="15" y="99"/>
                  </a:lnTo>
                  <a:lnTo>
                    <a:pt x="15" y="99"/>
                  </a:lnTo>
                  <a:lnTo>
                    <a:pt x="12" y="103"/>
                  </a:lnTo>
                  <a:lnTo>
                    <a:pt x="8" y="105"/>
                  </a:lnTo>
                  <a:lnTo>
                    <a:pt x="0" y="105"/>
                  </a:lnTo>
                  <a:lnTo>
                    <a:pt x="2" y="116"/>
                  </a:lnTo>
                  <a:lnTo>
                    <a:pt x="12" y="116"/>
                  </a:lnTo>
                  <a:lnTo>
                    <a:pt x="12" y="116"/>
                  </a:lnTo>
                  <a:lnTo>
                    <a:pt x="19" y="116"/>
                  </a:lnTo>
                  <a:lnTo>
                    <a:pt x="23" y="111"/>
                  </a:lnTo>
                  <a:lnTo>
                    <a:pt x="25" y="107"/>
                  </a:lnTo>
                  <a:lnTo>
                    <a:pt x="27" y="99"/>
                  </a:lnTo>
                  <a:lnTo>
                    <a:pt x="27" y="50"/>
                  </a:lnTo>
                  <a:lnTo>
                    <a:pt x="34" y="50"/>
                  </a:lnTo>
                  <a:lnTo>
                    <a:pt x="34" y="50"/>
                  </a:lnTo>
                  <a:lnTo>
                    <a:pt x="34" y="61"/>
                  </a:lnTo>
                  <a:lnTo>
                    <a:pt x="29" y="73"/>
                  </a:lnTo>
                  <a:lnTo>
                    <a:pt x="36" y="80"/>
                  </a:lnTo>
                  <a:lnTo>
                    <a:pt x="36" y="80"/>
                  </a:lnTo>
                  <a:lnTo>
                    <a:pt x="40" y="71"/>
                  </a:lnTo>
                  <a:lnTo>
                    <a:pt x="44" y="63"/>
                  </a:lnTo>
                  <a:lnTo>
                    <a:pt x="46" y="52"/>
                  </a:lnTo>
                  <a:lnTo>
                    <a:pt x="46" y="40"/>
                  </a:lnTo>
                  <a:lnTo>
                    <a:pt x="29" y="40"/>
                  </a:lnTo>
                  <a:lnTo>
                    <a:pt x="29" y="4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5" name="Freeform 49"/>
            <p:cNvSpPr>
              <a:spLocks noChangeAspect="1"/>
            </p:cNvSpPr>
            <p:nvPr userDrawn="1"/>
          </p:nvSpPr>
          <p:spPr bwMode="auto">
            <a:xfrm>
              <a:off x="2806" y="2419"/>
              <a:ext cx="15" cy="36"/>
            </a:xfrm>
            <a:custGeom>
              <a:avLst/>
              <a:gdLst/>
              <a:ahLst/>
              <a:cxnLst>
                <a:cxn ang="0">
                  <a:pos x="0" y="36"/>
                </a:cxn>
                <a:cxn ang="0">
                  <a:pos x="10" y="36"/>
                </a:cxn>
                <a:cxn ang="0">
                  <a:pos x="10" y="36"/>
                </a:cxn>
                <a:cxn ang="0">
                  <a:pos x="15" y="0"/>
                </a:cxn>
                <a:cxn ang="0">
                  <a:pos x="4" y="0"/>
                </a:cxn>
                <a:cxn ang="0">
                  <a:pos x="4" y="0"/>
                </a:cxn>
                <a:cxn ang="0">
                  <a:pos x="0" y="36"/>
                </a:cxn>
                <a:cxn ang="0">
                  <a:pos x="0" y="36"/>
                </a:cxn>
              </a:cxnLst>
              <a:rect l="0" t="0" r="r" b="b"/>
              <a:pathLst>
                <a:path w="15" h="36">
                  <a:moveTo>
                    <a:pt x="0" y="36"/>
                  </a:moveTo>
                  <a:lnTo>
                    <a:pt x="10" y="36"/>
                  </a:lnTo>
                  <a:lnTo>
                    <a:pt x="10" y="36"/>
                  </a:lnTo>
                  <a:lnTo>
                    <a:pt x="15" y="0"/>
                  </a:lnTo>
                  <a:lnTo>
                    <a:pt x="4" y="0"/>
                  </a:lnTo>
                  <a:lnTo>
                    <a:pt x="4" y="0"/>
                  </a:lnTo>
                  <a:lnTo>
                    <a:pt x="0" y="36"/>
                  </a:lnTo>
                  <a:lnTo>
                    <a:pt x="0" y="36"/>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6" name="Freeform 50"/>
            <p:cNvSpPr>
              <a:spLocks noChangeAspect="1"/>
            </p:cNvSpPr>
            <p:nvPr userDrawn="1"/>
          </p:nvSpPr>
          <p:spPr bwMode="auto">
            <a:xfrm>
              <a:off x="2806" y="2345"/>
              <a:ext cx="46" cy="119"/>
            </a:xfrm>
            <a:custGeom>
              <a:avLst/>
              <a:gdLst/>
              <a:ahLst/>
              <a:cxnLst>
                <a:cxn ang="0">
                  <a:pos x="42" y="64"/>
                </a:cxn>
                <a:cxn ang="0">
                  <a:pos x="42" y="64"/>
                </a:cxn>
                <a:cxn ang="0">
                  <a:pos x="44" y="64"/>
                </a:cxn>
                <a:cxn ang="0">
                  <a:pos x="46" y="62"/>
                </a:cxn>
                <a:cxn ang="0">
                  <a:pos x="46" y="57"/>
                </a:cxn>
                <a:cxn ang="0">
                  <a:pos x="46" y="57"/>
                </a:cxn>
                <a:cxn ang="0">
                  <a:pos x="42" y="43"/>
                </a:cxn>
                <a:cxn ang="0">
                  <a:pos x="34" y="43"/>
                </a:cxn>
                <a:cxn ang="0">
                  <a:pos x="34" y="43"/>
                </a:cxn>
                <a:cxn ang="0">
                  <a:pos x="36" y="55"/>
                </a:cxn>
                <a:cxn ang="0">
                  <a:pos x="19" y="55"/>
                </a:cxn>
                <a:cxn ang="0">
                  <a:pos x="19" y="55"/>
                </a:cxn>
                <a:cxn ang="0">
                  <a:pos x="30" y="38"/>
                </a:cxn>
                <a:cxn ang="0">
                  <a:pos x="40" y="19"/>
                </a:cxn>
                <a:cxn ang="0">
                  <a:pos x="27" y="19"/>
                </a:cxn>
                <a:cxn ang="0">
                  <a:pos x="27" y="19"/>
                </a:cxn>
                <a:cxn ang="0">
                  <a:pos x="21" y="32"/>
                </a:cxn>
                <a:cxn ang="0">
                  <a:pos x="21" y="32"/>
                </a:cxn>
                <a:cxn ang="0">
                  <a:pos x="15" y="24"/>
                </a:cxn>
                <a:cxn ang="0">
                  <a:pos x="15" y="24"/>
                </a:cxn>
                <a:cxn ang="0">
                  <a:pos x="32" y="0"/>
                </a:cxn>
                <a:cxn ang="0">
                  <a:pos x="17" y="0"/>
                </a:cxn>
                <a:cxn ang="0">
                  <a:pos x="17" y="0"/>
                </a:cxn>
                <a:cxn ang="0">
                  <a:pos x="2" y="24"/>
                </a:cxn>
                <a:cxn ang="0">
                  <a:pos x="2" y="24"/>
                </a:cxn>
                <a:cxn ang="0">
                  <a:pos x="15" y="41"/>
                </a:cxn>
                <a:cxn ang="0">
                  <a:pos x="15" y="41"/>
                </a:cxn>
                <a:cxn ang="0">
                  <a:pos x="6" y="55"/>
                </a:cxn>
                <a:cxn ang="0">
                  <a:pos x="0" y="55"/>
                </a:cxn>
                <a:cxn ang="0">
                  <a:pos x="0" y="66"/>
                </a:cxn>
                <a:cxn ang="0">
                  <a:pos x="19" y="64"/>
                </a:cxn>
                <a:cxn ang="0">
                  <a:pos x="19" y="119"/>
                </a:cxn>
                <a:cxn ang="0">
                  <a:pos x="32" y="119"/>
                </a:cxn>
                <a:cxn ang="0">
                  <a:pos x="32" y="64"/>
                </a:cxn>
                <a:cxn ang="0">
                  <a:pos x="42" y="64"/>
                </a:cxn>
                <a:cxn ang="0">
                  <a:pos x="42" y="64"/>
                </a:cxn>
              </a:cxnLst>
              <a:rect l="0" t="0" r="r" b="b"/>
              <a:pathLst>
                <a:path w="46" h="119">
                  <a:moveTo>
                    <a:pt x="42" y="64"/>
                  </a:moveTo>
                  <a:lnTo>
                    <a:pt x="42" y="64"/>
                  </a:lnTo>
                  <a:lnTo>
                    <a:pt x="44" y="64"/>
                  </a:lnTo>
                  <a:lnTo>
                    <a:pt x="46" y="62"/>
                  </a:lnTo>
                  <a:lnTo>
                    <a:pt x="46" y="57"/>
                  </a:lnTo>
                  <a:lnTo>
                    <a:pt x="46" y="57"/>
                  </a:lnTo>
                  <a:lnTo>
                    <a:pt x="42" y="43"/>
                  </a:lnTo>
                  <a:lnTo>
                    <a:pt x="34" y="43"/>
                  </a:lnTo>
                  <a:lnTo>
                    <a:pt x="34" y="43"/>
                  </a:lnTo>
                  <a:lnTo>
                    <a:pt x="36" y="55"/>
                  </a:lnTo>
                  <a:lnTo>
                    <a:pt x="19" y="55"/>
                  </a:lnTo>
                  <a:lnTo>
                    <a:pt x="19" y="55"/>
                  </a:lnTo>
                  <a:lnTo>
                    <a:pt x="30" y="38"/>
                  </a:lnTo>
                  <a:lnTo>
                    <a:pt x="40" y="19"/>
                  </a:lnTo>
                  <a:lnTo>
                    <a:pt x="27" y="19"/>
                  </a:lnTo>
                  <a:lnTo>
                    <a:pt x="27" y="19"/>
                  </a:lnTo>
                  <a:lnTo>
                    <a:pt x="21" y="32"/>
                  </a:lnTo>
                  <a:lnTo>
                    <a:pt x="21" y="32"/>
                  </a:lnTo>
                  <a:lnTo>
                    <a:pt x="15" y="24"/>
                  </a:lnTo>
                  <a:lnTo>
                    <a:pt x="15" y="24"/>
                  </a:lnTo>
                  <a:lnTo>
                    <a:pt x="32" y="0"/>
                  </a:lnTo>
                  <a:lnTo>
                    <a:pt x="17" y="0"/>
                  </a:lnTo>
                  <a:lnTo>
                    <a:pt x="17" y="0"/>
                  </a:lnTo>
                  <a:lnTo>
                    <a:pt x="2" y="24"/>
                  </a:lnTo>
                  <a:lnTo>
                    <a:pt x="2" y="24"/>
                  </a:lnTo>
                  <a:lnTo>
                    <a:pt x="15" y="41"/>
                  </a:lnTo>
                  <a:lnTo>
                    <a:pt x="15" y="41"/>
                  </a:lnTo>
                  <a:lnTo>
                    <a:pt x="6" y="55"/>
                  </a:lnTo>
                  <a:lnTo>
                    <a:pt x="0" y="55"/>
                  </a:lnTo>
                  <a:lnTo>
                    <a:pt x="0" y="66"/>
                  </a:lnTo>
                  <a:lnTo>
                    <a:pt x="19" y="64"/>
                  </a:lnTo>
                  <a:lnTo>
                    <a:pt x="19" y="119"/>
                  </a:lnTo>
                  <a:lnTo>
                    <a:pt x="32" y="119"/>
                  </a:lnTo>
                  <a:lnTo>
                    <a:pt x="32" y="64"/>
                  </a:lnTo>
                  <a:lnTo>
                    <a:pt x="42" y="64"/>
                  </a:lnTo>
                  <a:lnTo>
                    <a:pt x="42" y="64"/>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7" name="Freeform 51"/>
            <p:cNvSpPr>
              <a:spLocks noChangeAspect="1"/>
            </p:cNvSpPr>
            <p:nvPr userDrawn="1"/>
          </p:nvSpPr>
          <p:spPr bwMode="auto">
            <a:xfrm>
              <a:off x="2850" y="2345"/>
              <a:ext cx="28" cy="32"/>
            </a:xfrm>
            <a:custGeom>
              <a:avLst/>
              <a:gdLst/>
              <a:ahLst/>
              <a:cxnLst>
                <a:cxn ang="0">
                  <a:pos x="28" y="0"/>
                </a:cxn>
                <a:cxn ang="0">
                  <a:pos x="13" y="0"/>
                </a:cxn>
                <a:cxn ang="0">
                  <a:pos x="13" y="0"/>
                </a:cxn>
                <a:cxn ang="0">
                  <a:pos x="9" y="17"/>
                </a:cxn>
                <a:cxn ang="0">
                  <a:pos x="0" y="32"/>
                </a:cxn>
                <a:cxn ang="0">
                  <a:pos x="11" y="32"/>
                </a:cxn>
                <a:cxn ang="0">
                  <a:pos x="11" y="32"/>
                </a:cxn>
                <a:cxn ang="0">
                  <a:pos x="19" y="17"/>
                </a:cxn>
                <a:cxn ang="0">
                  <a:pos x="28" y="0"/>
                </a:cxn>
                <a:cxn ang="0">
                  <a:pos x="28" y="0"/>
                </a:cxn>
              </a:cxnLst>
              <a:rect l="0" t="0" r="r" b="b"/>
              <a:pathLst>
                <a:path w="28" h="32">
                  <a:moveTo>
                    <a:pt x="28" y="0"/>
                  </a:moveTo>
                  <a:lnTo>
                    <a:pt x="13" y="0"/>
                  </a:lnTo>
                  <a:lnTo>
                    <a:pt x="13" y="0"/>
                  </a:lnTo>
                  <a:lnTo>
                    <a:pt x="9" y="17"/>
                  </a:lnTo>
                  <a:lnTo>
                    <a:pt x="0" y="32"/>
                  </a:lnTo>
                  <a:lnTo>
                    <a:pt x="11" y="32"/>
                  </a:lnTo>
                  <a:lnTo>
                    <a:pt x="11" y="32"/>
                  </a:lnTo>
                  <a:lnTo>
                    <a:pt x="19" y="17"/>
                  </a:lnTo>
                  <a:lnTo>
                    <a:pt x="28" y="0"/>
                  </a:lnTo>
                  <a:lnTo>
                    <a:pt x="28"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8" name="Freeform 52"/>
            <p:cNvSpPr>
              <a:spLocks noChangeAspect="1"/>
            </p:cNvSpPr>
            <p:nvPr userDrawn="1"/>
          </p:nvSpPr>
          <p:spPr bwMode="auto">
            <a:xfrm>
              <a:off x="2889" y="2345"/>
              <a:ext cx="27" cy="32"/>
            </a:xfrm>
            <a:custGeom>
              <a:avLst/>
              <a:gdLst/>
              <a:ahLst/>
              <a:cxnLst>
                <a:cxn ang="0">
                  <a:pos x="27" y="32"/>
                </a:cxn>
                <a:cxn ang="0">
                  <a:pos x="27" y="32"/>
                </a:cxn>
                <a:cxn ang="0">
                  <a:pos x="19" y="17"/>
                </a:cxn>
                <a:cxn ang="0">
                  <a:pos x="10" y="0"/>
                </a:cxn>
                <a:cxn ang="0">
                  <a:pos x="0" y="0"/>
                </a:cxn>
                <a:cxn ang="0">
                  <a:pos x="0" y="0"/>
                </a:cxn>
                <a:cxn ang="0">
                  <a:pos x="6" y="17"/>
                </a:cxn>
                <a:cxn ang="0">
                  <a:pos x="12" y="32"/>
                </a:cxn>
                <a:cxn ang="0">
                  <a:pos x="27" y="32"/>
                </a:cxn>
                <a:cxn ang="0">
                  <a:pos x="27" y="32"/>
                </a:cxn>
              </a:cxnLst>
              <a:rect l="0" t="0" r="r" b="b"/>
              <a:pathLst>
                <a:path w="27" h="32">
                  <a:moveTo>
                    <a:pt x="27" y="32"/>
                  </a:moveTo>
                  <a:lnTo>
                    <a:pt x="27" y="32"/>
                  </a:lnTo>
                  <a:lnTo>
                    <a:pt x="19" y="17"/>
                  </a:lnTo>
                  <a:lnTo>
                    <a:pt x="10" y="0"/>
                  </a:lnTo>
                  <a:lnTo>
                    <a:pt x="0" y="0"/>
                  </a:lnTo>
                  <a:lnTo>
                    <a:pt x="0" y="0"/>
                  </a:lnTo>
                  <a:lnTo>
                    <a:pt x="6" y="17"/>
                  </a:lnTo>
                  <a:lnTo>
                    <a:pt x="12" y="32"/>
                  </a:lnTo>
                  <a:lnTo>
                    <a:pt x="27" y="32"/>
                  </a:lnTo>
                  <a:lnTo>
                    <a:pt x="27" y="32"/>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89" name="Freeform 53"/>
            <p:cNvSpPr>
              <a:spLocks noChangeAspect="1"/>
            </p:cNvSpPr>
            <p:nvPr userDrawn="1"/>
          </p:nvSpPr>
          <p:spPr bwMode="auto">
            <a:xfrm>
              <a:off x="2844" y="2419"/>
              <a:ext cx="11" cy="34"/>
            </a:xfrm>
            <a:custGeom>
              <a:avLst/>
              <a:gdLst/>
              <a:ahLst/>
              <a:cxnLst>
                <a:cxn ang="0">
                  <a:pos x="0" y="0"/>
                </a:cxn>
                <a:cxn ang="0">
                  <a:pos x="0" y="0"/>
                </a:cxn>
                <a:cxn ang="0">
                  <a:pos x="0" y="34"/>
                </a:cxn>
                <a:cxn ang="0">
                  <a:pos x="11" y="34"/>
                </a:cxn>
                <a:cxn ang="0">
                  <a:pos x="11" y="34"/>
                </a:cxn>
                <a:cxn ang="0">
                  <a:pos x="8" y="0"/>
                </a:cxn>
                <a:cxn ang="0">
                  <a:pos x="0" y="0"/>
                </a:cxn>
                <a:cxn ang="0">
                  <a:pos x="0" y="0"/>
                </a:cxn>
              </a:cxnLst>
              <a:rect l="0" t="0" r="r" b="b"/>
              <a:pathLst>
                <a:path w="11" h="34">
                  <a:moveTo>
                    <a:pt x="0" y="0"/>
                  </a:moveTo>
                  <a:lnTo>
                    <a:pt x="0" y="0"/>
                  </a:lnTo>
                  <a:lnTo>
                    <a:pt x="0" y="34"/>
                  </a:lnTo>
                  <a:lnTo>
                    <a:pt x="11" y="34"/>
                  </a:lnTo>
                  <a:lnTo>
                    <a:pt x="11" y="34"/>
                  </a:lnTo>
                  <a:lnTo>
                    <a:pt x="8" y="0"/>
                  </a:lnTo>
                  <a:lnTo>
                    <a:pt x="0" y="0"/>
                  </a:lnTo>
                  <a:lnTo>
                    <a:pt x="0"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0" name="Freeform 54"/>
            <p:cNvSpPr>
              <a:spLocks noChangeAspect="1"/>
            </p:cNvSpPr>
            <p:nvPr userDrawn="1"/>
          </p:nvSpPr>
          <p:spPr bwMode="auto">
            <a:xfrm>
              <a:off x="2901" y="2419"/>
              <a:ext cx="15" cy="34"/>
            </a:xfrm>
            <a:custGeom>
              <a:avLst/>
              <a:gdLst/>
              <a:ahLst/>
              <a:cxnLst>
                <a:cxn ang="0">
                  <a:pos x="11" y="0"/>
                </a:cxn>
                <a:cxn ang="0">
                  <a:pos x="0" y="0"/>
                </a:cxn>
                <a:cxn ang="0">
                  <a:pos x="0" y="0"/>
                </a:cxn>
                <a:cxn ang="0">
                  <a:pos x="2" y="17"/>
                </a:cxn>
                <a:cxn ang="0">
                  <a:pos x="4" y="34"/>
                </a:cxn>
                <a:cxn ang="0">
                  <a:pos x="15" y="34"/>
                </a:cxn>
                <a:cxn ang="0">
                  <a:pos x="15" y="34"/>
                </a:cxn>
                <a:cxn ang="0">
                  <a:pos x="13" y="17"/>
                </a:cxn>
                <a:cxn ang="0">
                  <a:pos x="11" y="0"/>
                </a:cxn>
                <a:cxn ang="0">
                  <a:pos x="11" y="0"/>
                </a:cxn>
              </a:cxnLst>
              <a:rect l="0" t="0" r="r" b="b"/>
              <a:pathLst>
                <a:path w="15" h="34">
                  <a:moveTo>
                    <a:pt x="11" y="0"/>
                  </a:moveTo>
                  <a:lnTo>
                    <a:pt x="0" y="0"/>
                  </a:lnTo>
                  <a:lnTo>
                    <a:pt x="0" y="0"/>
                  </a:lnTo>
                  <a:lnTo>
                    <a:pt x="2" y="17"/>
                  </a:lnTo>
                  <a:lnTo>
                    <a:pt x="4" y="34"/>
                  </a:lnTo>
                  <a:lnTo>
                    <a:pt x="15" y="34"/>
                  </a:lnTo>
                  <a:lnTo>
                    <a:pt x="15" y="34"/>
                  </a:lnTo>
                  <a:lnTo>
                    <a:pt x="13" y="17"/>
                  </a:lnTo>
                  <a:lnTo>
                    <a:pt x="11" y="0"/>
                  </a:lnTo>
                  <a:lnTo>
                    <a:pt x="11" y="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1" name="Freeform 55"/>
            <p:cNvSpPr>
              <a:spLocks noChangeAspect="1"/>
            </p:cNvSpPr>
            <p:nvPr userDrawn="1"/>
          </p:nvSpPr>
          <p:spPr bwMode="auto">
            <a:xfrm>
              <a:off x="2859" y="2364"/>
              <a:ext cx="51" cy="45"/>
            </a:xfrm>
            <a:custGeom>
              <a:avLst/>
              <a:gdLst/>
              <a:ahLst/>
              <a:cxnLst>
                <a:cxn ang="0">
                  <a:pos x="51" y="40"/>
                </a:cxn>
                <a:cxn ang="0">
                  <a:pos x="51" y="40"/>
                </a:cxn>
                <a:cxn ang="0">
                  <a:pos x="51" y="36"/>
                </a:cxn>
                <a:cxn ang="0">
                  <a:pos x="51" y="36"/>
                </a:cxn>
                <a:cxn ang="0">
                  <a:pos x="40" y="19"/>
                </a:cxn>
                <a:cxn ang="0">
                  <a:pos x="30" y="19"/>
                </a:cxn>
                <a:cxn ang="0">
                  <a:pos x="30" y="19"/>
                </a:cxn>
                <a:cxn ang="0">
                  <a:pos x="38" y="36"/>
                </a:cxn>
                <a:cxn ang="0">
                  <a:pos x="15" y="36"/>
                </a:cxn>
                <a:cxn ang="0">
                  <a:pos x="15" y="36"/>
                </a:cxn>
                <a:cxn ang="0">
                  <a:pos x="27" y="0"/>
                </a:cxn>
                <a:cxn ang="0">
                  <a:pos x="15" y="0"/>
                </a:cxn>
                <a:cxn ang="0">
                  <a:pos x="15" y="0"/>
                </a:cxn>
                <a:cxn ang="0">
                  <a:pos x="8" y="24"/>
                </a:cxn>
                <a:cxn ang="0">
                  <a:pos x="0" y="45"/>
                </a:cxn>
                <a:cxn ang="0">
                  <a:pos x="44" y="45"/>
                </a:cxn>
                <a:cxn ang="0">
                  <a:pos x="44" y="45"/>
                </a:cxn>
                <a:cxn ang="0">
                  <a:pos x="49" y="45"/>
                </a:cxn>
                <a:cxn ang="0">
                  <a:pos x="51" y="40"/>
                </a:cxn>
                <a:cxn ang="0">
                  <a:pos x="51" y="40"/>
                </a:cxn>
              </a:cxnLst>
              <a:rect l="0" t="0" r="r" b="b"/>
              <a:pathLst>
                <a:path w="51" h="45">
                  <a:moveTo>
                    <a:pt x="51" y="40"/>
                  </a:moveTo>
                  <a:lnTo>
                    <a:pt x="51" y="40"/>
                  </a:lnTo>
                  <a:lnTo>
                    <a:pt x="51" y="36"/>
                  </a:lnTo>
                  <a:lnTo>
                    <a:pt x="51" y="36"/>
                  </a:lnTo>
                  <a:lnTo>
                    <a:pt x="40" y="19"/>
                  </a:lnTo>
                  <a:lnTo>
                    <a:pt x="30" y="19"/>
                  </a:lnTo>
                  <a:lnTo>
                    <a:pt x="30" y="19"/>
                  </a:lnTo>
                  <a:lnTo>
                    <a:pt x="38" y="36"/>
                  </a:lnTo>
                  <a:lnTo>
                    <a:pt x="15" y="36"/>
                  </a:lnTo>
                  <a:lnTo>
                    <a:pt x="15" y="36"/>
                  </a:lnTo>
                  <a:lnTo>
                    <a:pt x="27" y="0"/>
                  </a:lnTo>
                  <a:lnTo>
                    <a:pt x="15" y="0"/>
                  </a:lnTo>
                  <a:lnTo>
                    <a:pt x="15" y="0"/>
                  </a:lnTo>
                  <a:lnTo>
                    <a:pt x="8" y="24"/>
                  </a:lnTo>
                  <a:lnTo>
                    <a:pt x="0" y="45"/>
                  </a:lnTo>
                  <a:lnTo>
                    <a:pt x="44" y="45"/>
                  </a:lnTo>
                  <a:lnTo>
                    <a:pt x="44" y="45"/>
                  </a:lnTo>
                  <a:lnTo>
                    <a:pt x="49" y="45"/>
                  </a:lnTo>
                  <a:lnTo>
                    <a:pt x="51" y="40"/>
                  </a:lnTo>
                  <a:lnTo>
                    <a:pt x="51" y="4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2" name="Freeform 56"/>
            <p:cNvSpPr>
              <a:spLocks noChangeAspect="1"/>
            </p:cNvSpPr>
            <p:nvPr userDrawn="1"/>
          </p:nvSpPr>
          <p:spPr bwMode="auto">
            <a:xfrm>
              <a:off x="2882" y="2415"/>
              <a:ext cx="11" cy="23"/>
            </a:xfrm>
            <a:custGeom>
              <a:avLst/>
              <a:gdLst/>
              <a:ahLst/>
              <a:cxnLst>
                <a:cxn ang="0">
                  <a:pos x="11" y="23"/>
                </a:cxn>
                <a:cxn ang="0">
                  <a:pos x="11" y="23"/>
                </a:cxn>
                <a:cxn ang="0">
                  <a:pos x="9" y="0"/>
                </a:cxn>
                <a:cxn ang="0">
                  <a:pos x="0" y="0"/>
                </a:cxn>
                <a:cxn ang="0">
                  <a:pos x="0" y="0"/>
                </a:cxn>
                <a:cxn ang="0">
                  <a:pos x="0" y="23"/>
                </a:cxn>
                <a:cxn ang="0">
                  <a:pos x="11" y="23"/>
                </a:cxn>
                <a:cxn ang="0">
                  <a:pos x="11" y="23"/>
                </a:cxn>
              </a:cxnLst>
              <a:rect l="0" t="0" r="r" b="b"/>
              <a:pathLst>
                <a:path w="11" h="23">
                  <a:moveTo>
                    <a:pt x="11" y="23"/>
                  </a:moveTo>
                  <a:lnTo>
                    <a:pt x="11" y="23"/>
                  </a:lnTo>
                  <a:lnTo>
                    <a:pt x="9" y="0"/>
                  </a:lnTo>
                  <a:lnTo>
                    <a:pt x="0" y="0"/>
                  </a:lnTo>
                  <a:lnTo>
                    <a:pt x="0" y="0"/>
                  </a:lnTo>
                  <a:lnTo>
                    <a:pt x="0" y="23"/>
                  </a:lnTo>
                  <a:lnTo>
                    <a:pt x="11" y="23"/>
                  </a:lnTo>
                  <a:lnTo>
                    <a:pt x="11" y="23"/>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3" name="Freeform 57"/>
            <p:cNvSpPr>
              <a:spLocks noChangeAspect="1"/>
            </p:cNvSpPr>
            <p:nvPr userDrawn="1"/>
          </p:nvSpPr>
          <p:spPr bwMode="auto">
            <a:xfrm>
              <a:off x="2861" y="2415"/>
              <a:ext cx="38" cy="49"/>
            </a:xfrm>
            <a:custGeom>
              <a:avLst/>
              <a:gdLst/>
              <a:ahLst/>
              <a:cxnLst>
                <a:cxn ang="0">
                  <a:pos x="19" y="49"/>
                </a:cxn>
                <a:cxn ang="0">
                  <a:pos x="19" y="49"/>
                </a:cxn>
                <a:cxn ang="0">
                  <a:pos x="13" y="49"/>
                </a:cxn>
                <a:cxn ang="0">
                  <a:pos x="13" y="49"/>
                </a:cxn>
                <a:cxn ang="0">
                  <a:pos x="6" y="46"/>
                </a:cxn>
                <a:cxn ang="0">
                  <a:pos x="2" y="44"/>
                </a:cxn>
                <a:cxn ang="0">
                  <a:pos x="0" y="40"/>
                </a:cxn>
                <a:cxn ang="0">
                  <a:pos x="0" y="34"/>
                </a:cxn>
                <a:cxn ang="0">
                  <a:pos x="0" y="0"/>
                </a:cxn>
                <a:cxn ang="0">
                  <a:pos x="13" y="0"/>
                </a:cxn>
                <a:cxn ang="0">
                  <a:pos x="13" y="34"/>
                </a:cxn>
                <a:cxn ang="0">
                  <a:pos x="13" y="34"/>
                </a:cxn>
                <a:cxn ang="0">
                  <a:pos x="13" y="38"/>
                </a:cxn>
                <a:cxn ang="0">
                  <a:pos x="17" y="38"/>
                </a:cxn>
                <a:cxn ang="0">
                  <a:pos x="17" y="38"/>
                </a:cxn>
                <a:cxn ang="0">
                  <a:pos x="25" y="38"/>
                </a:cxn>
                <a:cxn ang="0">
                  <a:pos x="25" y="38"/>
                </a:cxn>
                <a:cxn ang="0">
                  <a:pos x="28" y="38"/>
                </a:cxn>
                <a:cxn ang="0">
                  <a:pos x="30" y="34"/>
                </a:cxn>
                <a:cxn ang="0">
                  <a:pos x="30" y="27"/>
                </a:cxn>
                <a:cxn ang="0">
                  <a:pos x="38" y="27"/>
                </a:cxn>
                <a:cxn ang="0">
                  <a:pos x="38" y="34"/>
                </a:cxn>
                <a:cxn ang="0">
                  <a:pos x="38" y="34"/>
                </a:cxn>
                <a:cxn ang="0">
                  <a:pos x="38" y="40"/>
                </a:cxn>
                <a:cxn ang="0">
                  <a:pos x="36" y="44"/>
                </a:cxn>
                <a:cxn ang="0">
                  <a:pos x="34" y="46"/>
                </a:cxn>
                <a:cxn ang="0">
                  <a:pos x="28" y="49"/>
                </a:cxn>
                <a:cxn ang="0">
                  <a:pos x="28" y="49"/>
                </a:cxn>
                <a:cxn ang="0">
                  <a:pos x="19" y="49"/>
                </a:cxn>
                <a:cxn ang="0">
                  <a:pos x="19" y="49"/>
                </a:cxn>
              </a:cxnLst>
              <a:rect l="0" t="0" r="r" b="b"/>
              <a:pathLst>
                <a:path w="38" h="49">
                  <a:moveTo>
                    <a:pt x="19" y="49"/>
                  </a:moveTo>
                  <a:lnTo>
                    <a:pt x="19" y="49"/>
                  </a:lnTo>
                  <a:lnTo>
                    <a:pt x="13" y="49"/>
                  </a:lnTo>
                  <a:lnTo>
                    <a:pt x="13" y="49"/>
                  </a:lnTo>
                  <a:lnTo>
                    <a:pt x="6" y="46"/>
                  </a:lnTo>
                  <a:lnTo>
                    <a:pt x="2" y="44"/>
                  </a:lnTo>
                  <a:lnTo>
                    <a:pt x="0" y="40"/>
                  </a:lnTo>
                  <a:lnTo>
                    <a:pt x="0" y="34"/>
                  </a:lnTo>
                  <a:lnTo>
                    <a:pt x="0" y="0"/>
                  </a:lnTo>
                  <a:lnTo>
                    <a:pt x="13" y="0"/>
                  </a:lnTo>
                  <a:lnTo>
                    <a:pt x="13" y="34"/>
                  </a:lnTo>
                  <a:lnTo>
                    <a:pt x="13" y="34"/>
                  </a:lnTo>
                  <a:lnTo>
                    <a:pt x="13" y="38"/>
                  </a:lnTo>
                  <a:lnTo>
                    <a:pt x="17" y="38"/>
                  </a:lnTo>
                  <a:lnTo>
                    <a:pt x="17" y="38"/>
                  </a:lnTo>
                  <a:lnTo>
                    <a:pt x="25" y="38"/>
                  </a:lnTo>
                  <a:lnTo>
                    <a:pt x="25" y="38"/>
                  </a:lnTo>
                  <a:lnTo>
                    <a:pt x="28" y="38"/>
                  </a:lnTo>
                  <a:lnTo>
                    <a:pt x="30" y="34"/>
                  </a:lnTo>
                  <a:lnTo>
                    <a:pt x="30" y="27"/>
                  </a:lnTo>
                  <a:lnTo>
                    <a:pt x="38" y="27"/>
                  </a:lnTo>
                  <a:lnTo>
                    <a:pt x="38" y="34"/>
                  </a:lnTo>
                  <a:lnTo>
                    <a:pt x="38" y="34"/>
                  </a:lnTo>
                  <a:lnTo>
                    <a:pt x="38" y="40"/>
                  </a:lnTo>
                  <a:lnTo>
                    <a:pt x="36" y="44"/>
                  </a:lnTo>
                  <a:lnTo>
                    <a:pt x="34" y="46"/>
                  </a:lnTo>
                  <a:lnTo>
                    <a:pt x="28" y="49"/>
                  </a:lnTo>
                  <a:lnTo>
                    <a:pt x="28" y="49"/>
                  </a:lnTo>
                  <a:lnTo>
                    <a:pt x="19" y="49"/>
                  </a:lnTo>
                  <a:lnTo>
                    <a:pt x="19" y="49"/>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4" name="Freeform 58"/>
            <p:cNvSpPr>
              <a:spLocks noChangeAspect="1" noEditPoints="1"/>
            </p:cNvSpPr>
            <p:nvPr userDrawn="1"/>
          </p:nvSpPr>
          <p:spPr bwMode="auto">
            <a:xfrm>
              <a:off x="2562" y="2348"/>
              <a:ext cx="57" cy="111"/>
            </a:xfrm>
            <a:custGeom>
              <a:avLst/>
              <a:gdLst/>
              <a:ahLst/>
              <a:cxnLst>
                <a:cxn ang="0">
                  <a:pos x="34" y="94"/>
                </a:cxn>
                <a:cxn ang="0">
                  <a:pos x="34" y="82"/>
                </a:cxn>
                <a:cxn ang="0">
                  <a:pos x="55" y="82"/>
                </a:cxn>
                <a:cxn ang="0">
                  <a:pos x="55" y="71"/>
                </a:cxn>
                <a:cxn ang="0">
                  <a:pos x="34" y="71"/>
                </a:cxn>
                <a:cxn ang="0">
                  <a:pos x="34" y="59"/>
                </a:cxn>
                <a:cxn ang="0">
                  <a:pos x="43" y="59"/>
                </a:cxn>
                <a:cxn ang="0">
                  <a:pos x="43" y="59"/>
                </a:cxn>
                <a:cxn ang="0">
                  <a:pos x="49" y="59"/>
                </a:cxn>
                <a:cxn ang="0">
                  <a:pos x="53" y="56"/>
                </a:cxn>
                <a:cxn ang="0">
                  <a:pos x="55" y="50"/>
                </a:cxn>
                <a:cxn ang="0">
                  <a:pos x="57" y="46"/>
                </a:cxn>
                <a:cxn ang="0">
                  <a:pos x="57" y="0"/>
                </a:cxn>
                <a:cxn ang="0">
                  <a:pos x="2" y="0"/>
                </a:cxn>
                <a:cxn ang="0">
                  <a:pos x="2" y="59"/>
                </a:cxn>
                <a:cxn ang="0">
                  <a:pos x="24" y="59"/>
                </a:cxn>
                <a:cxn ang="0">
                  <a:pos x="24" y="71"/>
                </a:cxn>
                <a:cxn ang="0">
                  <a:pos x="2" y="71"/>
                </a:cxn>
                <a:cxn ang="0">
                  <a:pos x="2" y="82"/>
                </a:cxn>
                <a:cxn ang="0">
                  <a:pos x="24" y="82"/>
                </a:cxn>
                <a:cxn ang="0">
                  <a:pos x="24" y="97"/>
                </a:cxn>
                <a:cxn ang="0">
                  <a:pos x="24" y="97"/>
                </a:cxn>
                <a:cxn ang="0">
                  <a:pos x="0" y="99"/>
                </a:cxn>
                <a:cxn ang="0">
                  <a:pos x="0" y="111"/>
                </a:cxn>
                <a:cxn ang="0">
                  <a:pos x="0" y="111"/>
                </a:cxn>
                <a:cxn ang="0">
                  <a:pos x="30" y="107"/>
                </a:cxn>
                <a:cxn ang="0">
                  <a:pos x="57" y="101"/>
                </a:cxn>
                <a:cxn ang="0">
                  <a:pos x="57" y="90"/>
                </a:cxn>
                <a:cxn ang="0">
                  <a:pos x="57" y="90"/>
                </a:cxn>
                <a:cxn ang="0">
                  <a:pos x="34" y="94"/>
                </a:cxn>
                <a:cxn ang="0">
                  <a:pos x="34" y="94"/>
                </a:cxn>
                <a:cxn ang="0">
                  <a:pos x="34" y="8"/>
                </a:cxn>
                <a:cxn ang="0">
                  <a:pos x="45" y="8"/>
                </a:cxn>
                <a:cxn ang="0">
                  <a:pos x="45" y="25"/>
                </a:cxn>
                <a:cxn ang="0">
                  <a:pos x="34" y="25"/>
                </a:cxn>
                <a:cxn ang="0">
                  <a:pos x="34" y="8"/>
                </a:cxn>
                <a:cxn ang="0">
                  <a:pos x="34" y="8"/>
                </a:cxn>
                <a:cxn ang="0">
                  <a:pos x="34" y="33"/>
                </a:cxn>
                <a:cxn ang="0">
                  <a:pos x="45" y="33"/>
                </a:cxn>
                <a:cxn ang="0">
                  <a:pos x="45" y="33"/>
                </a:cxn>
                <a:cxn ang="0">
                  <a:pos x="45" y="46"/>
                </a:cxn>
                <a:cxn ang="0">
                  <a:pos x="45" y="46"/>
                </a:cxn>
                <a:cxn ang="0">
                  <a:pos x="43" y="48"/>
                </a:cxn>
                <a:cxn ang="0">
                  <a:pos x="40" y="50"/>
                </a:cxn>
                <a:cxn ang="0">
                  <a:pos x="40" y="50"/>
                </a:cxn>
                <a:cxn ang="0">
                  <a:pos x="34" y="50"/>
                </a:cxn>
                <a:cxn ang="0">
                  <a:pos x="34" y="33"/>
                </a:cxn>
                <a:cxn ang="0">
                  <a:pos x="34" y="33"/>
                </a:cxn>
                <a:cxn ang="0">
                  <a:pos x="13" y="8"/>
                </a:cxn>
                <a:cxn ang="0">
                  <a:pos x="24" y="8"/>
                </a:cxn>
                <a:cxn ang="0">
                  <a:pos x="24" y="25"/>
                </a:cxn>
                <a:cxn ang="0">
                  <a:pos x="13" y="25"/>
                </a:cxn>
                <a:cxn ang="0">
                  <a:pos x="13" y="8"/>
                </a:cxn>
                <a:cxn ang="0">
                  <a:pos x="13" y="8"/>
                </a:cxn>
                <a:cxn ang="0">
                  <a:pos x="13" y="50"/>
                </a:cxn>
                <a:cxn ang="0">
                  <a:pos x="13" y="33"/>
                </a:cxn>
                <a:cxn ang="0">
                  <a:pos x="24" y="33"/>
                </a:cxn>
                <a:cxn ang="0">
                  <a:pos x="24" y="50"/>
                </a:cxn>
                <a:cxn ang="0">
                  <a:pos x="13" y="50"/>
                </a:cxn>
                <a:cxn ang="0">
                  <a:pos x="13" y="50"/>
                </a:cxn>
              </a:cxnLst>
              <a:rect l="0" t="0" r="r" b="b"/>
              <a:pathLst>
                <a:path w="57" h="111">
                  <a:moveTo>
                    <a:pt x="34" y="94"/>
                  </a:moveTo>
                  <a:lnTo>
                    <a:pt x="34" y="82"/>
                  </a:lnTo>
                  <a:lnTo>
                    <a:pt x="55" y="82"/>
                  </a:lnTo>
                  <a:lnTo>
                    <a:pt x="55" y="71"/>
                  </a:lnTo>
                  <a:lnTo>
                    <a:pt x="34" y="71"/>
                  </a:lnTo>
                  <a:lnTo>
                    <a:pt x="34" y="59"/>
                  </a:lnTo>
                  <a:lnTo>
                    <a:pt x="43" y="59"/>
                  </a:lnTo>
                  <a:lnTo>
                    <a:pt x="43" y="59"/>
                  </a:lnTo>
                  <a:lnTo>
                    <a:pt x="49" y="59"/>
                  </a:lnTo>
                  <a:lnTo>
                    <a:pt x="53" y="56"/>
                  </a:lnTo>
                  <a:lnTo>
                    <a:pt x="55" y="50"/>
                  </a:lnTo>
                  <a:lnTo>
                    <a:pt x="57" y="46"/>
                  </a:lnTo>
                  <a:lnTo>
                    <a:pt x="57" y="0"/>
                  </a:lnTo>
                  <a:lnTo>
                    <a:pt x="2" y="0"/>
                  </a:lnTo>
                  <a:lnTo>
                    <a:pt x="2" y="59"/>
                  </a:lnTo>
                  <a:lnTo>
                    <a:pt x="24" y="59"/>
                  </a:lnTo>
                  <a:lnTo>
                    <a:pt x="24" y="71"/>
                  </a:lnTo>
                  <a:lnTo>
                    <a:pt x="2" y="71"/>
                  </a:lnTo>
                  <a:lnTo>
                    <a:pt x="2" y="82"/>
                  </a:lnTo>
                  <a:lnTo>
                    <a:pt x="24" y="82"/>
                  </a:lnTo>
                  <a:lnTo>
                    <a:pt x="24" y="97"/>
                  </a:lnTo>
                  <a:lnTo>
                    <a:pt x="24" y="97"/>
                  </a:lnTo>
                  <a:lnTo>
                    <a:pt x="0" y="99"/>
                  </a:lnTo>
                  <a:lnTo>
                    <a:pt x="0" y="111"/>
                  </a:lnTo>
                  <a:lnTo>
                    <a:pt x="0" y="111"/>
                  </a:lnTo>
                  <a:lnTo>
                    <a:pt x="30" y="107"/>
                  </a:lnTo>
                  <a:lnTo>
                    <a:pt x="57" y="101"/>
                  </a:lnTo>
                  <a:lnTo>
                    <a:pt x="57" y="90"/>
                  </a:lnTo>
                  <a:lnTo>
                    <a:pt x="57" y="90"/>
                  </a:lnTo>
                  <a:lnTo>
                    <a:pt x="34" y="94"/>
                  </a:lnTo>
                  <a:lnTo>
                    <a:pt x="34" y="94"/>
                  </a:lnTo>
                  <a:close/>
                  <a:moveTo>
                    <a:pt x="34" y="8"/>
                  </a:moveTo>
                  <a:lnTo>
                    <a:pt x="45" y="8"/>
                  </a:lnTo>
                  <a:lnTo>
                    <a:pt x="45" y="25"/>
                  </a:lnTo>
                  <a:lnTo>
                    <a:pt x="34" y="25"/>
                  </a:lnTo>
                  <a:lnTo>
                    <a:pt x="34" y="8"/>
                  </a:lnTo>
                  <a:lnTo>
                    <a:pt x="34" y="8"/>
                  </a:lnTo>
                  <a:close/>
                  <a:moveTo>
                    <a:pt x="34" y="33"/>
                  </a:moveTo>
                  <a:lnTo>
                    <a:pt x="45" y="33"/>
                  </a:lnTo>
                  <a:lnTo>
                    <a:pt x="45" y="33"/>
                  </a:lnTo>
                  <a:lnTo>
                    <a:pt x="45" y="46"/>
                  </a:lnTo>
                  <a:lnTo>
                    <a:pt x="45" y="46"/>
                  </a:lnTo>
                  <a:lnTo>
                    <a:pt x="43" y="48"/>
                  </a:lnTo>
                  <a:lnTo>
                    <a:pt x="40" y="50"/>
                  </a:lnTo>
                  <a:lnTo>
                    <a:pt x="40" y="50"/>
                  </a:lnTo>
                  <a:lnTo>
                    <a:pt x="34" y="50"/>
                  </a:lnTo>
                  <a:lnTo>
                    <a:pt x="34" y="33"/>
                  </a:lnTo>
                  <a:lnTo>
                    <a:pt x="34" y="33"/>
                  </a:lnTo>
                  <a:close/>
                  <a:moveTo>
                    <a:pt x="13" y="8"/>
                  </a:moveTo>
                  <a:lnTo>
                    <a:pt x="24" y="8"/>
                  </a:lnTo>
                  <a:lnTo>
                    <a:pt x="24" y="25"/>
                  </a:lnTo>
                  <a:lnTo>
                    <a:pt x="13" y="25"/>
                  </a:lnTo>
                  <a:lnTo>
                    <a:pt x="13" y="8"/>
                  </a:lnTo>
                  <a:lnTo>
                    <a:pt x="13" y="8"/>
                  </a:lnTo>
                  <a:close/>
                  <a:moveTo>
                    <a:pt x="13" y="50"/>
                  </a:moveTo>
                  <a:lnTo>
                    <a:pt x="13" y="33"/>
                  </a:lnTo>
                  <a:lnTo>
                    <a:pt x="24" y="33"/>
                  </a:lnTo>
                  <a:lnTo>
                    <a:pt x="24" y="50"/>
                  </a:lnTo>
                  <a:lnTo>
                    <a:pt x="13" y="50"/>
                  </a:lnTo>
                  <a:lnTo>
                    <a:pt x="13" y="50"/>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5" name="Freeform 59"/>
            <p:cNvSpPr>
              <a:spLocks noChangeAspect="1"/>
            </p:cNvSpPr>
            <p:nvPr userDrawn="1"/>
          </p:nvSpPr>
          <p:spPr bwMode="auto">
            <a:xfrm>
              <a:off x="3181" y="2343"/>
              <a:ext cx="97" cy="59"/>
            </a:xfrm>
            <a:custGeom>
              <a:avLst/>
              <a:gdLst/>
              <a:ahLst/>
              <a:cxnLst>
                <a:cxn ang="0">
                  <a:pos x="10" y="19"/>
                </a:cxn>
                <a:cxn ang="0">
                  <a:pos x="27" y="19"/>
                </a:cxn>
                <a:cxn ang="0">
                  <a:pos x="27" y="19"/>
                </a:cxn>
                <a:cxn ang="0">
                  <a:pos x="25" y="30"/>
                </a:cxn>
                <a:cxn ang="0">
                  <a:pos x="21" y="38"/>
                </a:cxn>
                <a:cxn ang="0">
                  <a:pos x="13" y="45"/>
                </a:cxn>
                <a:cxn ang="0">
                  <a:pos x="2" y="51"/>
                </a:cxn>
                <a:cxn ang="0">
                  <a:pos x="2" y="59"/>
                </a:cxn>
                <a:cxn ang="0">
                  <a:pos x="2" y="59"/>
                </a:cxn>
                <a:cxn ang="0">
                  <a:pos x="19" y="53"/>
                </a:cxn>
                <a:cxn ang="0">
                  <a:pos x="30" y="45"/>
                </a:cxn>
                <a:cxn ang="0">
                  <a:pos x="38" y="34"/>
                </a:cxn>
                <a:cxn ang="0">
                  <a:pos x="42" y="19"/>
                </a:cxn>
                <a:cxn ang="0">
                  <a:pos x="55" y="19"/>
                </a:cxn>
                <a:cxn ang="0">
                  <a:pos x="55" y="43"/>
                </a:cxn>
                <a:cxn ang="0">
                  <a:pos x="55" y="43"/>
                </a:cxn>
                <a:cxn ang="0">
                  <a:pos x="55" y="49"/>
                </a:cxn>
                <a:cxn ang="0">
                  <a:pos x="57" y="53"/>
                </a:cxn>
                <a:cxn ang="0">
                  <a:pos x="61" y="55"/>
                </a:cxn>
                <a:cxn ang="0">
                  <a:pos x="68" y="55"/>
                </a:cxn>
                <a:cxn ang="0">
                  <a:pos x="68" y="55"/>
                </a:cxn>
                <a:cxn ang="0">
                  <a:pos x="76" y="55"/>
                </a:cxn>
                <a:cxn ang="0">
                  <a:pos x="76" y="55"/>
                </a:cxn>
                <a:cxn ang="0">
                  <a:pos x="83" y="55"/>
                </a:cxn>
                <a:cxn ang="0">
                  <a:pos x="83" y="55"/>
                </a:cxn>
                <a:cxn ang="0">
                  <a:pos x="89" y="55"/>
                </a:cxn>
                <a:cxn ang="0">
                  <a:pos x="93" y="53"/>
                </a:cxn>
                <a:cxn ang="0">
                  <a:pos x="97" y="47"/>
                </a:cxn>
                <a:cxn ang="0">
                  <a:pos x="97" y="43"/>
                </a:cxn>
                <a:cxn ang="0">
                  <a:pos x="87" y="40"/>
                </a:cxn>
                <a:cxn ang="0">
                  <a:pos x="87" y="40"/>
                </a:cxn>
                <a:cxn ang="0">
                  <a:pos x="87" y="45"/>
                </a:cxn>
                <a:cxn ang="0">
                  <a:pos x="83" y="47"/>
                </a:cxn>
                <a:cxn ang="0">
                  <a:pos x="83" y="47"/>
                </a:cxn>
                <a:cxn ang="0">
                  <a:pos x="76" y="47"/>
                </a:cxn>
                <a:cxn ang="0">
                  <a:pos x="76" y="47"/>
                </a:cxn>
                <a:cxn ang="0">
                  <a:pos x="72" y="47"/>
                </a:cxn>
                <a:cxn ang="0">
                  <a:pos x="72" y="47"/>
                </a:cxn>
                <a:cxn ang="0">
                  <a:pos x="68" y="45"/>
                </a:cxn>
                <a:cxn ang="0">
                  <a:pos x="68" y="40"/>
                </a:cxn>
                <a:cxn ang="0">
                  <a:pos x="68" y="19"/>
                </a:cxn>
                <a:cxn ang="0">
                  <a:pos x="85" y="19"/>
                </a:cxn>
                <a:cxn ang="0">
                  <a:pos x="85" y="34"/>
                </a:cxn>
                <a:cxn ang="0">
                  <a:pos x="97" y="34"/>
                </a:cxn>
                <a:cxn ang="0">
                  <a:pos x="97" y="11"/>
                </a:cxn>
                <a:cxn ang="0">
                  <a:pos x="55" y="11"/>
                </a:cxn>
                <a:cxn ang="0">
                  <a:pos x="55" y="0"/>
                </a:cxn>
                <a:cxn ang="0">
                  <a:pos x="42" y="0"/>
                </a:cxn>
                <a:cxn ang="0">
                  <a:pos x="42" y="11"/>
                </a:cxn>
                <a:cxn ang="0">
                  <a:pos x="0" y="11"/>
                </a:cxn>
                <a:cxn ang="0">
                  <a:pos x="0" y="36"/>
                </a:cxn>
                <a:cxn ang="0">
                  <a:pos x="10" y="36"/>
                </a:cxn>
                <a:cxn ang="0">
                  <a:pos x="10" y="19"/>
                </a:cxn>
                <a:cxn ang="0">
                  <a:pos x="10" y="19"/>
                </a:cxn>
              </a:cxnLst>
              <a:rect l="0" t="0" r="r" b="b"/>
              <a:pathLst>
                <a:path w="97" h="59">
                  <a:moveTo>
                    <a:pt x="10" y="19"/>
                  </a:moveTo>
                  <a:lnTo>
                    <a:pt x="27" y="19"/>
                  </a:lnTo>
                  <a:lnTo>
                    <a:pt x="27" y="19"/>
                  </a:lnTo>
                  <a:lnTo>
                    <a:pt x="25" y="30"/>
                  </a:lnTo>
                  <a:lnTo>
                    <a:pt x="21" y="38"/>
                  </a:lnTo>
                  <a:lnTo>
                    <a:pt x="13" y="45"/>
                  </a:lnTo>
                  <a:lnTo>
                    <a:pt x="2" y="51"/>
                  </a:lnTo>
                  <a:lnTo>
                    <a:pt x="2" y="59"/>
                  </a:lnTo>
                  <a:lnTo>
                    <a:pt x="2" y="59"/>
                  </a:lnTo>
                  <a:lnTo>
                    <a:pt x="19" y="53"/>
                  </a:lnTo>
                  <a:lnTo>
                    <a:pt x="30" y="45"/>
                  </a:lnTo>
                  <a:lnTo>
                    <a:pt x="38" y="34"/>
                  </a:lnTo>
                  <a:lnTo>
                    <a:pt x="42" y="19"/>
                  </a:lnTo>
                  <a:lnTo>
                    <a:pt x="55" y="19"/>
                  </a:lnTo>
                  <a:lnTo>
                    <a:pt x="55" y="43"/>
                  </a:lnTo>
                  <a:lnTo>
                    <a:pt x="55" y="43"/>
                  </a:lnTo>
                  <a:lnTo>
                    <a:pt x="55" y="49"/>
                  </a:lnTo>
                  <a:lnTo>
                    <a:pt x="57" y="53"/>
                  </a:lnTo>
                  <a:lnTo>
                    <a:pt x="61" y="55"/>
                  </a:lnTo>
                  <a:lnTo>
                    <a:pt x="68" y="55"/>
                  </a:lnTo>
                  <a:lnTo>
                    <a:pt x="68" y="55"/>
                  </a:lnTo>
                  <a:lnTo>
                    <a:pt x="76" y="55"/>
                  </a:lnTo>
                  <a:lnTo>
                    <a:pt x="76" y="55"/>
                  </a:lnTo>
                  <a:lnTo>
                    <a:pt x="83" y="55"/>
                  </a:lnTo>
                  <a:lnTo>
                    <a:pt x="83" y="55"/>
                  </a:lnTo>
                  <a:lnTo>
                    <a:pt x="89" y="55"/>
                  </a:lnTo>
                  <a:lnTo>
                    <a:pt x="93" y="53"/>
                  </a:lnTo>
                  <a:lnTo>
                    <a:pt x="97" y="47"/>
                  </a:lnTo>
                  <a:lnTo>
                    <a:pt x="97" y="43"/>
                  </a:lnTo>
                  <a:lnTo>
                    <a:pt x="87" y="40"/>
                  </a:lnTo>
                  <a:lnTo>
                    <a:pt x="87" y="40"/>
                  </a:lnTo>
                  <a:lnTo>
                    <a:pt x="87" y="45"/>
                  </a:lnTo>
                  <a:lnTo>
                    <a:pt x="83" y="47"/>
                  </a:lnTo>
                  <a:lnTo>
                    <a:pt x="83" y="47"/>
                  </a:lnTo>
                  <a:lnTo>
                    <a:pt x="76" y="47"/>
                  </a:lnTo>
                  <a:lnTo>
                    <a:pt x="76" y="47"/>
                  </a:lnTo>
                  <a:lnTo>
                    <a:pt x="72" y="47"/>
                  </a:lnTo>
                  <a:lnTo>
                    <a:pt x="72" y="47"/>
                  </a:lnTo>
                  <a:lnTo>
                    <a:pt x="68" y="45"/>
                  </a:lnTo>
                  <a:lnTo>
                    <a:pt x="68" y="40"/>
                  </a:lnTo>
                  <a:lnTo>
                    <a:pt x="68" y="19"/>
                  </a:lnTo>
                  <a:lnTo>
                    <a:pt x="85" y="19"/>
                  </a:lnTo>
                  <a:lnTo>
                    <a:pt x="85" y="34"/>
                  </a:lnTo>
                  <a:lnTo>
                    <a:pt x="97" y="34"/>
                  </a:lnTo>
                  <a:lnTo>
                    <a:pt x="97" y="11"/>
                  </a:lnTo>
                  <a:lnTo>
                    <a:pt x="55" y="11"/>
                  </a:lnTo>
                  <a:lnTo>
                    <a:pt x="55" y="0"/>
                  </a:lnTo>
                  <a:lnTo>
                    <a:pt x="42" y="0"/>
                  </a:lnTo>
                  <a:lnTo>
                    <a:pt x="42" y="11"/>
                  </a:lnTo>
                  <a:lnTo>
                    <a:pt x="0" y="11"/>
                  </a:lnTo>
                  <a:lnTo>
                    <a:pt x="0" y="36"/>
                  </a:lnTo>
                  <a:lnTo>
                    <a:pt x="10" y="36"/>
                  </a:lnTo>
                  <a:lnTo>
                    <a:pt x="10" y="19"/>
                  </a:lnTo>
                  <a:lnTo>
                    <a:pt x="10" y="19"/>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3996" name="Freeform 60"/>
            <p:cNvSpPr>
              <a:spLocks noChangeAspect="1"/>
            </p:cNvSpPr>
            <p:nvPr userDrawn="1"/>
          </p:nvSpPr>
          <p:spPr bwMode="auto">
            <a:xfrm>
              <a:off x="3179" y="2392"/>
              <a:ext cx="104" cy="72"/>
            </a:xfrm>
            <a:custGeom>
              <a:avLst/>
              <a:gdLst/>
              <a:ahLst/>
              <a:cxnLst>
                <a:cxn ang="0">
                  <a:pos x="93" y="46"/>
                </a:cxn>
                <a:cxn ang="0">
                  <a:pos x="93" y="55"/>
                </a:cxn>
                <a:cxn ang="0">
                  <a:pos x="93" y="55"/>
                </a:cxn>
                <a:cxn ang="0">
                  <a:pos x="91" y="59"/>
                </a:cxn>
                <a:cxn ang="0">
                  <a:pos x="89" y="59"/>
                </a:cxn>
                <a:cxn ang="0">
                  <a:pos x="89" y="59"/>
                </a:cxn>
                <a:cxn ang="0">
                  <a:pos x="87" y="59"/>
                </a:cxn>
                <a:cxn ang="0">
                  <a:pos x="87" y="59"/>
                </a:cxn>
                <a:cxn ang="0">
                  <a:pos x="82" y="59"/>
                </a:cxn>
                <a:cxn ang="0">
                  <a:pos x="82" y="59"/>
                </a:cxn>
                <a:cxn ang="0">
                  <a:pos x="80" y="59"/>
                </a:cxn>
                <a:cxn ang="0">
                  <a:pos x="80" y="55"/>
                </a:cxn>
                <a:cxn ang="0">
                  <a:pos x="80" y="19"/>
                </a:cxn>
                <a:cxn ang="0">
                  <a:pos x="49" y="19"/>
                </a:cxn>
                <a:cxn ang="0">
                  <a:pos x="49" y="19"/>
                </a:cxn>
                <a:cxn ang="0">
                  <a:pos x="51" y="2"/>
                </a:cxn>
                <a:cxn ang="0">
                  <a:pos x="38" y="0"/>
                </a:cxn>
                <a:cxn ang="0">
                  <a:pos x="38" y="0"/>
                </a:cxn>
                <a:cxn ang="0">
                  <a:pos x="36" y="19"/>
                </a:cxn>
                <a:cxn ang="0">
                  <a:pos x="4" y="19"/>
                </a:cxn>
                <a:cxn ang="0">
                  <a:pos x="4" y="27"/>
                </a:cxn>
                <a:cxn ang="0">
                  <a:pos x="34" y="27"/>
                </a:cxn>
                <a:cxn ang="0">
                  <a:pos x="34" y="27"/>
                </a:cxn>
                <a:cxn ang="0">
                  <a:pos x="29" y="38"/>
                </a:cxn>
                <a:cxn ang="0">
                  <a:pos x="23" y="48"/>
                </a:cxn>
                <a:cxn ang="0">
                  <a:pos x="15" y="55"/>
                </a:cxn>
                <a:cxn ang="0">
                  <a:pos x="0" y="63"/>
                </a:cxn>
                <a:cxn ang="0">
                  <a:pos x="0" y="72"/>
                </a:cxn>
                <a:cxn ang="0">
                  <a:pos x="0" y="72"/>
                </a:cxn>
                <a:cxn ang="0">
                  <a:pos x="17" y="67"/>
                </a:cxn>
                <a:cxn ang="0">
                  <a:pos x="29" y="59"/>
                </a:cxn>
                <a:cxn ang="0">
                  <a:pos x="36" y="53"/>
                </a:cxn>
                <a:cxn ang="0">
                  <a:pos x="40" y="46"/>
                </a:cxn>
                <a:cxn ang="0">
                  <a:pos x="44" y="38"/>
                </a:cxn>
                <a:cxn ang="0">
                  <a:pos x="46" y="27"/>
                </a:cxn>
                <a:cxn ang="0">
                  <a:pos x="68" y="27"/>
                </a:cxn>
                <a:cxn ang="0">
                  <a:pos x="68" y="57"/>
                </a:cxn>
                <a:cxn ang="0">
                  <a:pos x="68" y="57"/>
                </a:cxn>
                <a:cxn ang="0">
                  <a:pos x="68" y="61"/>
                </a:cxn>
                <a:cxn ang="0">
                  <a:pos x="70" y="65"/>
                </a:cxn>
                <a:cxn ang="0">
                  <a:pos x="74" y="69"/>
                </a:cxn>
                <a:cxn ang="0">
                  <a:pos x="78" y="69"/>
                </a:cxn>
                <a:cxn ang="0">
                  <a:pos x="78" y="69"/>
                </a:cxn>
                <a:cxn ang="0">
                  <a:pos x="85" y="69"/>
                </a:cxn>
                <a:cxn ang="0">
                  <a:pos x="85" y="69"/>
                </a:cxn>
                <a:cxn ang="0">
                  <a:pos x="93" y="69"/>
                </a:cxn>
                <a:cxn ang="0">
                  <a:pos x="93" y="69"/>
                </a:cxn>
                <a:cxn ang="0">
                  <a:pos x="97" y="67"/>
                </a:cxn>
                <a:cxn ang="0">
                  <a:pos x="101" y="65"/>
                </a:cxn>
                <a:cxn ang="0">
                  <a:pos x="104" y="61"/>
                </a:cxn>
                <a:cxn ang="0">
                  <a:pos x="104" y="55"/>
                </a:cxn>
                <a:cxn ang="0">
                  <a:pos x="104" y="46"/>
                </a:cxn>
                <a:cxn ang="0">
                  <a:pos x="93" y="46"/>
                </a:cxn>
                <a:cxn ang="0">
                  <a:pos x="93" y="46"/>
                </a:cxn>
              </a:cxnLst>
              <a:rect l="0" t="0" r="r" b="b"/>
              <a:pathLst>
                <a:path w="104" h="72">
                  <a:moveTo>
                    <a:pt x="93" y="46"/>
                  </a:moveTo>
                  <a:lnTo>
                    <a:pt x="93" y="55"/>
                  </a:lnTo>
                  <a:lnTo>
                    <a:pt x="93" y="55"/>
                  </a:lnTo>
                  <a:lnTo>
                    <a:pt x="91" y="59"/>
                  </a:lnTo>
                  <a:lnTo>
                    <a:pt x="89" y="59"/>
                  </a:lnTo>
                  <a:lnTo>
                    <a:pt x="89" y="59"/>
                  </a:lnTo>
                  <a:lnTo>
                    <a:pt x="87" y="59"/>
                  </a:lnTo>
                  <a:lnTo>
                    <a:pt x="87" y="59"/>
                  </a:lnTo>
                  <a:lnTo>
                    <a:pt x="82" y="59"/>
                  </a:lnTo>
                  <a:lnTo>
                    <a:pt x="82" y="59"/>
                  </a:lnTo>
                  <a:lnTo>
                    <a:pt x="80" y="59"/>
                  </a:lnTo>
                  <a:lnTo>
                    <a:pt x="80" y="55"/>
                  </a:lnTo>
                  <a:lnTo>
                    <a:pt x="80" y="19"/>
                  </a:lnTo>
                  <a:lnTo>
                    <a:pt x="49" y="19"/>
                  </a:lnTo>
                  <a:lnTo>
                    <a:pt x="49" y="19"/>
                  </a:lnTo>
                  <a:lnTo>
                    <a:pt x="51" y="2"/>
                  </a:lnTo>
                  <a:lnTo>
                    <a:pt x="38" y="0"/>
                  </a:lnTo>
                  <a:lnTo>
                    <a:pt x="38" y="0"/>
                  </a:lnTo>
                  <a:lnTo>
                    <a:pt x="36" y="19"/>
                  </a:lnTo>
                  <a:lnTo>
                    <a:pt x="4" y="19"/>
                  </a:lnTo>
                  <a:lnTo>
                    <a:pt x="4" y="27"/>
                  </a:lnTo>
                  <a:lnTo>
                    <a:pt x="34" y="27"/>
                  </a:lnTo>
                  <a:lnTo>
                    <a:pt x="34" y="27"/>
                  </a:lnTo>
                  <a:lnTo>
                    <a:pt x="29" y="38"/>
                  </a:lnTo>
                  <a:lnTo>
                    <a:pt x="23" y="48"/>
                  </a:lnTo>
                  <a:lnTo>
                    <a:pt x="15" y="55"/>
                  </a:lnTo>
                  <a:lnTo>
                    <a:pt x="0" y="63"/>
                  </a:lnTo>
                  <a:lnTo>
                    <a:pt x="0" y="72"/>
                  </a:lnTo>
                  <a:lnTo>
                    <a:pt x="0" y="72"/>
                  </a:lnTo>
                  <a:lnTo>
                    <a:pt x="17" y="67"/>
                  </a:lnTo>
                  <a:lnTo>
                    <a:pt x="29" y="59"/>
                  </a:lnTo>
                  <a:lnTo>
                    <a:pt x="36" y="53"/>
                  </a:lnTo>
                  <a:lnTo>
                    <a:pt x="40" y="46"/>
                  </a:lnTo>
                  <a:lnTo>
                    <a:pt x="44" y="38"/>
                  </a:lnTo>
                  <a:lnTo>
                    <a:pt x="46" y="27"/>
                  </a:lnTo>
                  <a:lnTo>
                    <a:pt x="68" y="27"/>
                  </a:lnTo>
                  <a:lnTo>
                    <a:pt x="68" y="57"/>
                  </a:lnTo>
                  <a:lnTo>
                    <a:pt x="68" y="57"/>
                  </a:lnTo>
                  <a:lnTo>
                    <a:pt x="68" y="61"/>
                  </a:lnTo>
                  <a:lnTo>
                    <a:pt x="70" y="65"/>
                  </a:lnTo>
                  <a:lnTo>
                    <a:pt x="74" y="69"/>
                  </a:lnTo>
                  <a:lnTo>
                    <a:pt x="78" y="69"/>
                  </a:lnTo>
                  <a:lnTo>
                    <a:pt x="78" y="69"/>
                  </a:lnTo>
                  <a:lnTo>
                    <a:pt x="85" y="69"/>
                  </a:lnTo>
                  <a:lnTo>
                    <a:pt x="85" y="69"/>
                  </a:lnTo>
                  <a:lnTo>
                    <a:pt x="93" y="69"/>
                  </a:lnTo>
                  <a:lnTo>
                    <a:pt x="93" y="69"/>
                  </a:lnTo>
                  <a:lnTo>
                    <a:pt x="97" y="67"/>
                  </a:lnTo>
                  <a:lnTo>
                    <a:pt x="101" y="65"/>
                  </a:lnTo>
                  <a:lnTo>
                    <a:pt x="104" y="61"/>
                  </a:lnTo>
                  <a:lnTo>
                    <a:pt x="104" y="55"/>
                  </a:lnTo>
                  <a:lnTo>
                    <a:pt x="104" y="46"/>
                  </a:lnTo>
                  <a:lnTo>
                    <a:pt x="93" y="46"/>
                  </a:lnTo>
                  <a:lnTo>
                    <a:pt x="93" y="46"/>
                  </a:lnTo>
                  <a:close/>
                </a:path>
              </a:pathLst>
            </a:custGeom>
            <a:solidFill>
              <a:srgbClr val="000000"/>
            </a:solidFill>
            <a:ln w="9525">
              <a:noFill/>
              <a:round/>
              <a:headEnd/>
              <a:tailEnd/>
            </a:ln>
          </p:spPr>
          <p:txBody>
            <a:bodyPr/>
            <a:lstStyle/>
            <a:p>
              <a:endParaRPr lang="ja-JP" altLang="en-US" sz="1400">
                <a:solidFill>
                  <a:srgbClr val="000000"/>
                </a:solidFill>
                <a:latin typeface="Arial" charset="0"/>
                <a:ea typeface="ＭＳ Ｐゴシック" charset="-128"/>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8B69CF1D-83C0-4ECE-AEE6-94597BDF4B60}"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B7AEFBE-D143-4839-8DEC-510D53D9DD15}" type="datetime1">
              <a:rPr lang="ja-JP" altLang="en-US" smtClean="0"/>
              <a:pPr>
                <a:defRPr/>
              </a:pPr>
              <a:t>2014/11/25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3150EB-B25D-4DF1-86D8-08EEBE8EA0C1}"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p:txBody>
          <a:bodyPr/>
          <a:lstStyle>
            <a:lvl1pPr>
              <a:defRPr/>
            </a:lvl1pPr>
          </a:lstStyle>
          <a:p>
            <a:fld id="{62F48F36-5C87-4765-837B-73F9E2BD7739}"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8600" y="1524000"/>
            <a:ext cx="4648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1" y="1524000"/>
            <a:ext cx="4648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p:txBody>
          <a:bodyPr/>
          <a:lstStyle>
            <a:lvl1pPr>
              <a:defRPr/>
            </a:lvl1pPr>
          </a:lstStyle>
          <a:p>
            <a:fld id="{AE380DAD-333D-4323-97AF-E077291E8A39}"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p:txBody>
          <a:bodyPr/>
          <a:lstStyle>
            <a:lvl1pPr>
              <a:defRPr/>
            </a:lvl1pPr>
          </a:lstStyle>
          <a:p>
            <a:fld id="{BCFE1AA6-3045-4ADA-ABF4-EA55F2144E74}"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p:txBody>
          <a:bodyPr/>
          <a:lstStyle>
            <a:lvl1pPr>
              <a:defRPr/>
            </a:lvl1pPr>
          </a:lstStyle>
          <a:p>
            <a:fld id="{B84ED76E-7B6B-448F-9EA6-B1B2BFCD3DEF}"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lvl1pPr>
              <a:defRPr/>
            </a:lvl1pPr>
          </a:lstStyle>
          <a:p>
            <a:fld id="{4CFA572C-1387-4A69-A34D-5B396CD6AE2F}"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54755348-0506-40FB-AA49-07BD80C40A57}"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424C6333-A3D0-4C10-9891-55ED77158B87}"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57F2F5BF-9107-4136-ADF5-494942683C57}"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15200" y="228600"/>
            <a:ext cx="2362200" cy="63246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8600" y="228600"/>
            <a:ext cx="6934200" cy="63246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FEDD86F2-737F-429F-86D0-73327F4B1032}"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1" y="228600"/>
            <a:ext cx="9448800" cy="95408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228600" y="1524000"/>
            <a:ext cx="4648200" cy="5029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1" y="1524000"/>
            <a:ext cx="4648200" cy="5029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a:xfrm>
            <a:off x="9017000" y="6629400"/>
            <a:ext cx="660400" cy="228600"/>
          </a:xfrm>
        </p:spPr>
        <p:txBody>
          <a:bodyPr/>
          <a:lstStyle>
            <a:lvl1pPr>
              <a:defRPr/>
            </a:lvl1pPr>
          </a:lstStyle>
          <a:p>
            <a:fld id="{5A5D5A8F-66C4-4AF3-B701-33BDCBC8E66E}"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B1A0357-7C57-49CE-B32B-6926C58B5E5A}" type="datetime1">
              <a:rPr lang="ja-JP" altLang="en-US" smtClean="0"/>
              <a:pPr>
                <a:defRPr/>
              </a:pPr>
              <a:t>2014/11/25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8D9DBD-59A7-490D-ABBF-053ED055660D}"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4A71F73-2A89-4909-8E78-69BBF304FBB1}" type="datetime1">
              <a:rPr lang="ja-JP" altLang="en-US" smtClean="0"/>
              <a:pPr>
                <a:defRPr/>
              </a:pPr>
              <a:t>2014/11/25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0BE2F8B-22CF-4719-A441-87063031AF92}"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6"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6"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AFB3263-1671-41DD-93D0-102D5E47C8A9}" type="datetime1">
              <a:rPr lang="ja-JP" altLang="en-US" smtClean="0"/>
              <a:pPr>
                <a:defRPr/>
              </a:pPr>
              <a:t>2014/11/25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0552749-6156-4158-BF04-810E6929E4FF}"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7B3C2FD-7997-4C3A-998E-A222D8634588}" type="datetime1">
              <a:rPr lang="ja-JP" altLang="en-US" smtClean="0"/>
              <a:pPr>
                <a:defRPr/>
              </a:pPr>
              <a:t>2014/11/25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DB2D827-159A-49ED-99FB-B963C2636C84}"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D0B6E3D-73E2-4626-B5F2-1C93670F8E78}" type="datetime1">
              <a:rPr lang="ja-JP" altLang="en-US" smtClean="0"/>
              <a:pPr>
                <a:defRPr/>
              </a:pPr>
              <a:t>2014/11/25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4A01DE3-2D85-44B0-9A11-19BB51E2266E}"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0BA2A10-8AC0-45C9-A742-0688E215A107}" type="datetime1">
              <a:rPr lang="ja-JP" altLang="en-US" smtClean="0"/>
              <a:pPr>
                <a:defRPr/>
              </a:pPr>
              <a:t>2014/11/25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D921B0-5BF3-4572-8DE9-DE37E43F1488}"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AE405B1-636A-4717-9E74-B759504B4E6D}" type="datetime1">
              <a:rPr lang="ja-JP" altLang="en-US" smtClean="0"/>
              <a:pPr>
                <a:defRPr/>
              </a:pPr>
              <a:t>2014/11/25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53B4339-B8AA-4DD2-8ACB-5A8F2C5ABEE7}"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5FC2C05-504E-43C7-8D72-AFB75F284FC2}" type="datetime1">
              <a:rPr lang="ja-JP" altLang="en-US" smtClean="0"/>
              <a:pPr>
                <a:defRPr/>
              </a:pPr>
              <a:t>2014/11/25</a:t>
            </a:fld>
            <a:endParaRPr lang="ja-JP" altLang="en-US"/>
          </a:p>
        </p:txBody>
      </p:sp>
      <p:sp>
        <p:nvSpPr>
          <p:cNvPr id="5" name="フッター プレースホルダ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mn-lt"/>
                <a:ea typeface="+mn-ea"/>
              </a:defRPr>
            </a:lvl1pPr>
          </a:lstStyle>
          <a:p>
            <a:pPr>
              <a:defRPr/>
            </a:pPr>
            <a:fld id="{64F5FEC2-6F9D-4951-A770-FC231D5AEDA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88" r:id="rId12"/>
    <p:sldLayoutId id="2147484289" r:id="rId13"/>
    <p:sldLayoutId id="2147484290" r:id="rId14"/>
    <p:sldLayoutId id="2147484292" r:id="rId15"/>
    <p:sldLayoutId id="2147484293" r:id="rId16"/>
    <p:sldLayoutId id="2147484294" r:id="rId17"/>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bwMode="auto">
          <a:xfrm>
            <a:off x="228601" y="228600"/>
            <a:ext cx="9448800" cy="954088"/>
          </a:xfrm>
          <a:prstGeom prst="rect">
            <a:avLst/>
          </a:prstGeom>
          <a:noFill/>
          <a:ln w="9525">
            <a:noFill/>
            <a:miter lim="800000"/>
            <a:headEnd/>
            <a:tailEnd/>
          </a:ln>
          <a:effectLst/>
        </p:spPr>
        <p:txBody>
          <a:bodyPr vert="horz" wrap="square" lIns="0" tIns="0" rIns="0" bIns="43196" numCol="1" anchor="b" anchorCtr="0" compatLnSpc="1">
            <a:prstTxWarp prst="textNoShape">
              <a:avLst/>
            </a:prstTxWarp>
          </a:bodyPr>
          <a:lstStyle/>
          <a:p>
            <a:pPr lvl="0"/>
            <a:r>
              <a:rPr lang="ja-JP" altLang="en-US" smtClean="0"/>
              <a:t>マスタ タイトルの書式設定</a:t>
            </a:r>
          </a:p>
        </p:txBody>
      </p:sp>
      <p:sp>
        <p:nvSpPr>
          <p:cNvPr id="422915" name="Rectangle 3"/>
          <p:cNvSpPr>
            <a:spLocks noGrp="1" noChangeArrowheads="1"/>
          </p:cNvSpPr>
          <p:nvPr>
            <p:ph type="body" idx="1"/>
          </p:nvPr>
        </p:nvSpPr>
        <p:spPr bwMode="auto">
          <a:xfrm>
            <a:off x="228601" y="1524000"/>
            <a:ext cx="9448800" cy="5029200"/>
          </a:xfrm>
          <a:prstGeom prst="rect">
            <a:avLst/>
          </a:prstGeom>
          <a:noFill/>
          <a:ln w="9525">
            <a:noFill/>
            <a:miter lim="800000"/>
            <a:headEnd/>
            <a:tailEnd/>
          </a:ln>
          <a:effectLst/>
        </p:spPr>
        <p:txBody>
          <a:bodyPr vert="horz" wrap="square" lIns="88433" tIns="43196" rIns="88433" bIns="4319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22916" name="Rectangle 4"/>
          <p:cNvSpPr>
            <a:spLocks noGrp="1" noChangeArrowheads="1"/>
          </p:cNvSpPr>
          <p:nvPr>
            <p:ph type="sldNum" sz="quarter" idx="4"/>
          </p:nvPr>
        </p:nvSpPr>
        <p:spPr bwMode="auto">
          <a:xfrm>
            <a:off x="9017000" y="6629400"/>
            <a:ext cx="6604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200">
                <a:latin typeface="+mn-ea"/>
              </a:defRPr>
            </a:lvl1pPr>
          </a:lstStyle>
          <a:p>
            <a:fld id="{CD726FA7-6EDE-4C3C-B661-ED1749060159}" type="slidenum">
              <a:rPr lang="ja-JP" altLang="en-US">
                <a:solidFill>
                  <a:srgbClr val="000000"/>
                </a:solidFill>
                <a:ea typeface="ＭＳ Ｐゴシック" charset="-128"/>
              </a:rPr>
              <a:pPr/>
              <a:t>‹#›</a:t>
            </a:fld>
            <a:endParaRPr lang="en-US" altLang="ja-JP">
              <a:solidFill>
                <a:srgbClr val="000000"/>
              </a:solidFill>
              <a:ea typeface="ＭＳ Ｐゴシック" charset="-128"/>
            </a:endParaRPr>
          </a:p>
        </p:txBody>
      </p:sp>
      <p:sp>
        <p:nvSpPr>
          <p:cNvPr id="422917" name="Line 5"/>
          <p:cNvSpPr>
            <a:spLocks noChangeShapeType="1"/>
          </p:cNvSpPr>
          <p:nvPr/>
        </p:nvSpPr>
        <p:spPr bwMode="auto">
          <a:xfrm>
            <a:off x="228601" y="1295400"/>
            <a:ext cx="9448800" cy="0"/>
          </a:xfrm>
          <a:prstGeom prst="line">
            <a:avLst/>
          </a:prstGeom>
          <a:noFill/>
          <a:ln w="6350">
            <a:solidFill>
              <a:schemeClr val="tx1"/>
            </a:solidFill>
            <a:prstDash val="dash"/>
            <a:round/>
            <a:headEnd/>
            <a:tailEnd/>
          </a:ln>
          <a:effectLst/>
        </p:spPr>
        <p:txBody>
          <a:bodyPr/>
          <a:lstStyle/>
          <a:p>
            <a:endParaRPr lang="ja-JP" altLang="en-US" sz="1400">
              <a:solidFill>
                <a:srgbClr val="000000"/>
              </a:solidFill>
              <a:latin typeface="Arial" charset="0"/>
              <a:ea typeface="ＭＳ Ｐゴシック" charset="-128"/>
            </a:endParaRPr>
          </a:p>
        </p:txBody>
      </p:sp>
      <p:grpSp>
        <p:nvGrpSpPr>
          <p:cNvPr id="2" name="Group 6"/>
          <p:cNvGrpSpPr>
            <a:grpSpLocks/>
          </p:cNvGrpSpPr>
          <p:nvPr/>
        </p:nvGrpSpPr>
        <p:grpSpPr bwMode="auto">
          <a:xfrm>
            <a:off x="444505" y="6616710"/>
            <a:ext cx="390525" cy="180975"/>
            <a:chOff x="1249" y="3614"/>
            <a:chExt cx="492" cy="248"/>
          </a:xfrm>
        </p:grpSpPr>
        <p:sp>
          <p:nvSpPr>
            <p:cNvPr id="422919" name="Freeform 7"/>
            <p:cNvSpPr>
              <a:spLocks/>
            </p:cNvSpPr>
            <p:nvPr userDrawn="1"/>
          </p:nvSpPr>
          <p:spPr bwMode="auto">
            <a:xfrm>
              <a:off x="1676" y="3616"/>
              <a:ext cx="65" cy="246"/>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chemeClr val="bg2"/>
            </a:solidFill>
            <a:ln w="9525">
              <a:noFill/>
              <a:round/>
              <a:headEnd/>
              <a:tailEnd/>
            </a:ln>
          </p:spPr>
          <p:txBody>
            <a:bodyPr/>
            <a:lstStyle/>
            <a:p>
              <a:endParaRPr lang="ja-JP" altLang="en-US" sz="1400">
                <a:solidFill>
                  <a:srgbClr val="000000"/>
                </a:solidFill>
                <a:latin typeface="Arial" charset="0"/>
                <a:ea typeface="ＭＳ Ｐゴシック" charset="-128"/>
              </a:endParaRPr>
            </a:p>
          </p:txBody>
        </p:sp>
        <p:sp>
          <p:nvSpPr>
            <p:cNvPr id="422920" name="Freeform 8"/>
            <p:cNvSpPr>
              <a:spLocks/>
            </p:cNvSpPr>
            <p:nvPr userDrawn="1"/>
          </p:nvSpPr>
          <p:spPr bwMode="auto">
            <a:xfrm>
              <a:off x="1249" y="3614"/>
              <a:ext cx="421" cy="248"/>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chemeClr val="bg2"/>
            </a:solidFill>
            <a:ln w="9525">
              <a:noFill/>
              <a:round/>
              <a:headEnd/>
              <a:tailEnd/>
            </a:ln>
          </p:spPr>
          <p:txBody>
            <a:bodyPr/>
            <a:lstStyle/>
            <a:p>
              <a:endParaRPr lang="ja-JP" altLang="en-US" sz="1400">
                <a:solidFill>
                  <a:srgbClr val="000000"/>
                </a:solidFill>
                <a:latin typeface="Arial" charset="0"/>
                <a:ea typeface="ＭＳ Ｐゴシック" charset="-128"/>
              </a:endParaRPr>
            </a:p>
          </p:txBody>
        </p:sp>
      </p:grpSp>
      <p:sp>
        <p:nvSpPr>
          <p:cNvPr id="422921" name="Text Box 9"/>
          <p:cNvSpPr txBox="1">
            <a:spLocks noChangeArrowheads="1"/>
          </p:cNvSpPr>
          <p:nvPr/>
        </p:nvSpPr>
        <p:spPr bwMode="auto">
          <a:xfrm>
            <a:off x="992188" y="6675448"/>
            <a:ext cx="3352800" cy="122237"/>
          </a:xfrm>
          <a:prstGeom prst="rect">
            <a:avLst/>
          </a:prstGeom>
          <a:noFill/>
          <a:ln w="9525">
            <a:noFill/>
            <a:miter lim="800000"/>
            <a:headEnd/>
            <a:tailEnd/>
          </a:ln>
          <a:effectLst/>
        </p:spPr>
        <p:txBody>
          <a:bodyPr lIns="0" tIns="0" rIns="0" bIns="0">
            <a:spAutoFit/>
          </a:bodyPr>
          <a:lstStyle/>
          <a:p>
            <a:pPr eaLnBrk="0" hangingPunct="0"/>
            <a:r>
              <a:rPr kumimoji="0" lang="en-US" altLang="ja-JP" sz="800" dirty="0">
                <a:solidFill>
                  <a:srgbClr val="000000"/>
                </a:solidFill>
                <a:latin typeface="ＭＳ Ｐゴシック" charset="-128"/>
                <a:ea typeface="ＭＳ Ｐゴシック" charset="-128"/>
              </a:rPr>
              <a:t>Copyright</a:t>
            </a:r>
            <a:r>
              <a:rPr kumimoji="0" lang="ja-JP" altLang="en-US" sz="800" dirty="0">
                <a:solidFill>
                  <a:srgbClr val="000000"/>
                </a:solidFill>
                <a:latin typeface="ＭＳ Ｐゴシック" charset="-128"/>
                <a:ea typeface="ＭＳ Ｐゴシック" charset="-128"/>
              </a:rPr>
              <a:t>（</a:t>
            </a:r>
            <a:r>
              <a:rPr kumimoji="0" lang="en-US" altLang="ja-JP" sz="800" dirty="0">
                <a:solidFill>
                  <a:srgbClr val="000000"/>
                </a:solidFill>
                <a:latin typeface="ＭＳ Ｐゴシック" charset="-128"/>
                <a:ea typeface="ＭＳ Ｐゴシック" charset="-128"/>
              </a:rPr>
              <a:t>C</a:t>
            </a:r>
            <a:r>
              <a:rPr kumimoji="0" lang="ja-JP" altLang="en-US" sz="800" dirty="0">
                <a:solidFill>
                  <a:srgbClr val="000000"/>
                </a:solidFill>
                <a:latin typeface="ＭＳ Ｐゴシック" charset="-128"/>
                <a:ea typeface="ＭＳ Ｐゴシック" charset="-128"/>
              </a:rPr>
              <a:t>） </a:t>
            </a:r>
            <a:r>
              <a:rPr kumimoji="0" lang="en-US" altLang="ja-JP" sz="800" dirty="0" smtClean="0">
                <a:solidFill>
                  <a:srgbClr val="000000"/>
                </a:solidFill>
                <a:latin typeface="ＭＳ Ｐゴシック" charset="-128"/>
                <a:ea typeface="ＭＳ Ｐゴシック" charset="-128"/>
              </a:rPr>
              <a:t>2012 </a:t>
            </a:r>
            <a:r>
              <a:rPr kumimoji="0" lang="en-US" altLang="ja-JP" sz="800" dirty="0">
                <a:solidFill>
                  <a:srgbClr val="000000"/>
                </a:solidFill>
                <a:latin typeface="ＭＳ Ｐゴシック" charset="-128"/>
                <a:ea typeface="ＭＳ Ｐゴシック" charset="-128"/>
              </a:rPr>
              <a:t>Nomura Research Institute, Ltd. All rights reserved.</a:t>
            </a:r>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sldNum="0" hdr="0" ftr="0" dt="0"/>
  <p:txStyles>
    <p:titleStyle>
      <a:lvl1pPr algn="l" defTabSz="863600" rtl="0" eaLnBrk="1" fontAlgn="base" hangingPunct="1">
        <a:spcBef>
          <a:spcPct val="0"/>
        </a:spcBef>
        <a:spcAft>
          <a:spcPct val="0"/>
        </a:spcAft>
        <a:defRPr kumimoji="1" sz="2000">
          <a:solidFill>
            <a:schemeClr val="tx1"/>
          </a:solidFill>
          <a:latin typeface="+mj-lt"/>
          <a:ea typeface="+mj-ea"/>
          <a:cs typeface="+mj-cs"/>
        </a:defRPr>
      </a:lvl1pPr>
      <a:lvl2pPr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6pPr>
      <a:lvl7pPr marL="914400"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7pPr>
      <a:lvl8pPr marL="1371600"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8pPr>
      <a:lvl9pPr marL="1828800" algn="l" defTabSz="863600" rtl="0" eaLnBrk="1" fontAlgn="base" hangingPunct="1">
        <a:spcBef>
          <a:spcPct val="0"/>
        </a:spcBef>
        <a:spcAft>
          <a:spcPct val="0"/>
        </a:spcAft>
        <a:defRPr kumimoji="1" sz="2000">
          <a:solidFill>
            <a:schemeClr val="tx1"/>
          </a:solidFill>
          <a:latin typeface="HGP創英角ｺﾞｼｯｸUB" pitchFamily="50" charset="-128"/>
          <a:ea typeface="HGP創英角ｺﾞｼｯｸUB" pitchFamily="50" charset="-128"/>
        </a:defRPr>
      </a:lvl9pPr>
    </p:titleStyle>
    <p:bodyStyle>
      <a:lvl1pPr marL="187325" indent="-187325" algn="l" defTabSz="863600" rtl="0" eaLnBrk="1" fontAlgn="base" hangingPunct="1">
        <a:spcBef>
          <a:spcPct val="30000"/>
        </a:spcBef>
        <a:spcAft>
          <a:spcPct val="0"/>
        </a:spcAft>
        <a:buClr>
          <a:schemeClr val="bg2"/>
        </a:buClr>
        <a:buFont typeface="Wingdings" pitchFamily="2" charset="2"/>
        <a:buChar char="n"/>
        <a:defRPr kumimoji="1" sz="1600">
          <a:solidFill>
            <a:schemeClr val="tx1"/>
          </a:solidFill>
          <a:latin typeface="+mn-lt"/>
          <a:ea typeface="+mn-ea"/>
          <a:cs typeface="+mn-cs"/>
        </a:defRPr>
      </a:lvl1pPr>
      <a:lvl2pPr marL="565150" indent="-187325" algn="l" defTabSz="863600" rtl="0" eaLnBrk="1" fontAlgn="base" hangingPunct="1">
        <a:spcBef>
          <a:spcPct val="30000"/>
        </a:spcBef>
        <a:spcAft>
          <a:spcPct val="0"/>
        </a:spcAft>
        <a:buClr>
          <a:schemeClr val="bg2"/>
        </a:buClr>
        <a:buFont typeface="Wingdings" pitchFamily="2" charset="2"/>
        <a:buChar char="l"/>
        <a:defRPr kumimoji="1" sz="1400">
          <a:solidFill>
            <a:schemeClr val="tx1"/>
          </a:solidFill>
          <a:latin typeface="+mn-lt"/>
          <a:ea typeface="+mn-ea"/>
        </a:defRPr>
      </a:lvl2pPr>
      <a:lvl3pPr marL="952500" indent="-196850" algn="l" defTabSz="863600" rtl="0" eaLnBrk="1" fontAlgn="base" hangingPunct="1">
        <a:spcBef>
          <a:spcPct val="20000"/>
        </a:spcBef>
        <a:spcAft>
          <a:spcPct val="0"/>
        </a:spcAft>
        <a:buClr>
          <a:schemeClr val="tx1"/>
        </a:buClr>
        <a:buChar char="▪"/>
        <a:defRPr kumimoji="1" sz="1400">
          <a:solidFill>
            <a:schemeClr val="tx1"/>
          </a:solidFill>
          <a:latin typeface="+mn-lt"/>
          <a:ea typeface="+mn-ea"/>
        </a:defRPr>
      </a:lvl3pPr>
      <a:lvl4pPr marL="1335088" indent="-192088" algn="l" defTabSz="863600" rtl="0" eaLnBrk="1" fontAlgn="base" hangingPunct="1">
        <a:spcBef>
          <a:spcPct val="15000"/>
        </a:spcBef>
        <a:spcAft>
          <a:spcPct val="0"/>
        </a:spcAft>
        <a:buClr>
          <a:schemeClr val="tx1"/>
        </a:buClr>
        <a:buChar char="▪"/>
        <a:defRPr kumimoji="1" sz="1200">
          <a:solidFill>
            <a:schemeClr val="tx1"/>
          </a:solidFill>
          <a:latin typeface="+mn-lt"/>
          <a:ea typeface="+mn-ea"/>
        </a:defRPr>
      </a:lvl4pPr>
      <a:lvl5pPr marL="1717675" indent="-192088" algn="l" defTabSz="863600" rtl="0" eaLnBrk="1" fontAlgn="base" hangingPunct="1">
        <a:spcBef>
          <a:spcPct val="10000"/>
        </a:spcBef>
        <a:spcAft>
          <a:spcPct val="0"/>
        </a:spcAft>
        <a:buClr>
          <a:schemeClr val="tx1"/>
        </a:buClr>
        <a:buChar char="▪"/>
        <a:defRPr kumimoji="1" sz="1200">
          <a:solidFill>
            <a:schemeClr val="tx1"/>
          </a:solidFill>
          <a:latin typeface="+mn-lt"/>
          <a:ea typeface="+mn-ea"/>
        </a:defRPr>
      </a:lvl5pPr>
      <a:lvl6pPr marL="2174875" indent="-192088" algn="l" defTabSz="863600" rtl="0" eaLnBrk="1" fontAlgn="base" hangingPunct="1">
        <a:spcBef>
          <a:spcPct val="10000"/>
        </a:spcBef>
        <a:spcAft>
          <a:spcPct val="0"/>
        </a:spcAft>
        <a:buClr>
          <a:schemeClr val="tx1"/>
        </a:buClr>
        <a:buChar char="▪"/>
        <a:defRPr kumimoji="1" sz="1200">
          <a:solidFill>
            <a:schemeClr val="tx1"/>
          </a:solidFill>
          <a:latin typeface="+mn-lt"/>
          <a:ea typeface="+mn-ea"/>
        </a:defRPr>
      </a:lvl6pPr>
      <a:lvl7pPr marL="2632075" indent="-192088" algn="l" defTabSz="863600" rtl="0" eaLnBrk="1" fontAlgn="base" hangingPunct="1">
        <a:spcBef>
          <a:spcPct val="10000"/>
        </a:spcBef>
        <a:spcAft>
          <a:spcPct val="0"/>
        </a:spcAft>
        <a:buClr>
          <a:schemeClr val="tx1"/>
        </a:buClr>
        <a:buChar char="▪"/>
        <a:defRPr kumimoji="1" sz="1200">
          <a:solidFill>
            <a:schemeClr val="tx1"/>
          </a:solidFill>
          <a:latin typeface="+mn-lt"/>
          <a:ea typeface="+mn-ea"/>
        </a:defRPr>
      </a:lvl7pPr>
      <a:lvl8pPr marL="3089275" indent="-192088" algn="l" defTabSz="863600" rtl="0" eaLnBrk="1" fontAlgn="base" hangingPunct="1">
        <a:spcBef>
          <a:spcPct val="10000"/>
        </a:spcBef>
        <a:spcAft>
          <a:spcPct val="0"/>
        </a:spcAft>
        <a:buClr>
          <a:schemeClr val="tx1"/>
        </a:buClr>
        <a:buChar char="▪"/>
        <a:defRPr kumimoji="1" sz="1200">
          <a:solidFill>
            <a:schemeClr val="tx1"/>
          </a:solidFill>
          <a:latin typeface="+mn-lt"/>
          <a:ea typeface="+mn-ea"/>
        </a:defRPr>
      </a:lvl8pPr>
      <a:lvl9pPr marL="3546475" indent="-192088" algn="l" defTabSz="863600" rtl="0" eaLnBrk="1" fontAlgn="base" hangingPunct="1">
        <a:spcBef>
          <a:spcPct val="10000"/>
        </a:spcBef>
        <a:spcAft>
          <a:spcPct val="0"/>
        </a:spcAft>
        <a:buClr>
          <a:schemeClr val="tx1"/>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99748" y="595288"/>
            <a:ext cx="9767798" cy="12198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u="sng" dirty="0" smtClean="0">
                <a:solidFill>
                  <a:srgbClr val="C00000"/>
                </a:solidFill>
              </a:rPr>
              <a:t>日本再興戦略（平成</a:t>
            </a:r>
            <a:r>
              <a:rPr lang="ja-JP" altLang="en-US" b="1" u="sng" dirty="0" smtClean="0">
                <a:solidFill>
                  <a:srgbClr val="C00000"/>
                </a:solidFill>
              </a:rPr>
              <a:t>２５年６月　閣議決定</a:t>
            </a:r>
            <a:r>
              <a:rPr kumimoji="1" lang="ja-JP" altLang="en-US" b="1" u="sng" dirty="0" smtClean="0">
                <a:solidFill>
                  <a:srgbClr val="C00000"/>
                </a:solidFill>
              </a:rPr>
              <a:t>）</a:t>
            </a:r>
            <a:endParaRPr lang="en-US" altLang="ja-JP" b="1" u="sng" dirty="0" smtClean="0">
              <a:solidFill>
                <a:srgbClr val="C00000"/>
              </a:solidFill>
            </a:endParaRPr>
          </a:p>
          <a:p>
            <a:pPr marL="144000" indent="-457200"/>
            <a:r>
              <a:rPr kumimoji="1" lang="ja-JP" altLang="en-US" dirty="0" smtClean="0"/>
              <a:t>○「</a:t>
            </a:r>
            <a:r>
              <a:rPr kumimoji="1" lang="ja-JP" altLang="en-US" dirty="0" smtClean="0">
                <a:solidFill>
                  <a:srgbClr val="C00000"/>
                </a:solidFill>
              </a:rPr>
              <a:t>効果的な予防サービスや健康管理の充実により、健やかに生活し、おいることができる社会</a:t>
            </a:r>
            <a:r>
              <a:rPr kumimoji="1" lang="ja-JP" altLang="en-US" dirty="0" smtClean="0"/>
              <a:t>」の実現を目指す</a:t>
            </a:r>
            <a:endParaRPr kumimoji="1" lang="ja-JP" altLang="en-US" sz="1600" dirty="0"/>
          </a:p>
        </p:txBody>
      </p:sp>
      <p:sp>
        <p:nvSpPr>
          <p:cNvPr id="5" name="角丸四角形 4"/>
          <p:cNvSpPr/>
          <p:nvPr/>
        </p:nvSpPr>
        <p:spPr>
          <a:xfrm>
            <a:off x="99748" y="2100396"/>
            <a:ext cx="9767798" cy="11887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u="sng" dirty="0" smtClean="0">
                <a:solidFill>
                  <a:srgbClr val="C00000"/>
                </a:solidFill>
              </a:rPr>
              <a:t>産業競争力会議</a:t>
            </a:r>
            <a:r>
              <a:rPr kumimoji="1" lang="ja-JP" altLang="en-US" b="1" u="sng" dirty="0" smtClean="0"/>
              <a:t>　医療・介護等分科会（平成２５年１０月～（平成２５年１２月　中間整理））</a:t>
            </a:r>
            <a:endParaRPr kumimoji="1" lang="en-US" altLang="ja-JP" b="1" u="sng" dirty="0" smtClean="0"/>
          </a:p>
          <a:p>
            <a:r>
              <a:rPr lang="ja-JP" altLang="en-US" dirty="0"/>
              <a:t>○公的保険外のサービス産業の</a:t>
            </a:r>
            <a:r>
              <a:rPr lang="ja-JP" altLang="en-US" dirty="0" smtClean="0"/>
              <a:t>活性化</a:t>
            </a:r>
            <a:endParaRPr lang="en-US" altLang="ja-JP" dirty="0" smtClean="0"/>
          </a:p>
          <a:p>
            <a:r>
              <a:rPr lang="ja-JP" altLang="en-US" dirty="0" smtClean="0"/>
              <a:t>○</a:t>
            </a:r>
            <a:r>
              <a:rPr lang="ja-JP" altLang="en-US" dirty="0"/>
              <a:t>健康</a:t>
            </a:r>
            <a:r>
              <a:rPr lang="ja-JP" altLang="en-US" dirty="0" smtClean="0"/>
              <a:t>増進・予防</a:t>
            </a:r>
            <a:r>
              <a:rPr lang="ja-JP" altLang="en-US" dirty="0"/>
              <a:t>への取組を促すためのインセンティブ</a:t>
            </a:r>
            <a:r>
              <a:rPr lang="ja-JP" altLang="en-US" dirty="0" smtClean="0"/>
              <a:t>措置</a:t>
            </a:r>
            <a:endParaRPr lang="en-US" altLang="ja-JP" dirty="0" smtClean="0"/>
          </a:p>
        </p:txBody>
      </p:sp>
      <p:sp>
        <p:nvSpPr>
          <p:cNvPr id="6" name="角丸四角形 5"/>
          <p:cNvSpPr/>
          <p:nvPr/>
        </p:nvSpPr>
        <p:spPr>
          <a:xfrm>
            <a:off x="99748" y="3589960"/>
            <a:ext cx="9767798" cy="1742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000" b="1" u="sng" dirty="0" smtClean="0"/>
          </a:p>
          <a:p>
            <a:r>
              <a:rPr lang="ja-JP" altLang="en-US" sz="2000" b="1" u="sng" dirty="0" smtClean="0">
                <a:solidFill>
                  <a:srgbClr val="C00000"/>
                </a:solidFill>
              </a:rPr>
              <a:t>次世代ヘルスケア</a:t>
            </a:r>
            <a:r>
              <a:rPr lang="ja-JP" altLang="en-US" sz="2000" b="1" u="sng" dirty="0">
                <a:solidFill>
                  <a:srgbClr val="C00000"/>
                </a:solidFill>
              </a:rPr>
              <a:t>産業協</a:t>
            </a:r>
            <a:r>
              <a:rPr lang="ja-JP" altLang="en-US" sz="2000" b="1" u="sng" dirty="0" smtClean="0">
                <a:solidFill>
                  <a:srgbClr val="C00000"/>
                </a:solidFill>
              </a:rPr>
              <a:t>議会（平成２５年１２月～（平成２６年６月　中間とりまとめ））</a:t>
            </a:r>
            <a:endParaRPr lang="en-US" altLang="ja-JP" sz="2000" b="1" u="sng" dirty="0" smtClean="0">
              <a:solidFill>
                <a:srgbClr val="C00000"/>
              </a:solidFill>
            </a:endParaRPr>
          </a:p>
          <a:p>
            <a:endParaRPr lang="en-US" altLang="ja-JP" sz="1100" dirty="0" smtClean="0"/>
          </a:p>
          <a:p>
            <a:pPr marL="144000" indent="-457200"/>
            <a:r>
              <a:rPr lang="ja-JP" altLang="en-US" dirty="0"/>
              <a:t>○国民の</a:t>
            </a:r>
            <a:r>
              <a:rPr lang="ja-JP" altLang="en-US" dirty="0">
                <a:solidFill>
                  <a:srgbClr val="C00000"/>
                </a:solidFill>
              </a:rPr>
              <a:t>健康増進、医療費の削減、新産業の創出</a:t>
            </a:r>
            <a:r>
              <a:rPr lang="ja-JP" altLang="en-US" dirty="0" smtClean="0"/>
              <a:t>の同時実現を目指す</a:t>
            </a:r>
            <a:endParaRPr lang="en-US" altLang="ja-JP" dirty="0" smtClean="0"/>
          </a:p>
          <a:p>
            <a:pPr marL="324000" indent="-540000"/>
            <a:r>
              <a:rPr lang="ja-JP" altLang="en-US" sz="1600" dirty="0" smtClean="0"/>
              <a:t>　・「事業</a:t>
            </a:r>
            <a:r>
              <a:rPr lang="ja-JP" altLang="en-US" sz="1600" dirty="0"/>
              <a:t>環境ＷＧ」「品質評価ＷＧ」「健康投資ＷＧ」を設置し、グレーゾーン解消のための事業者のニーズの把握や健康製品・サービスの品質確保・認証のための仕組み作りの構築、産業界の健康投資促進に向けた方策等について</a:t>
            </a:r>
            <a:r>
              <a:rPr lang="ja-JP" altLang="en-US" sz="1600" dirty="0" smtClean="0"/>
              <a:t>検討。</a:t>
            </a:r>
            <a:endParaRPr kumimoji="1" lang="ja-JP" altLang="en-US" sz="1600" dirty="0"/>
          </a:p>
        </p:txBody>
      </p:sp>
      <p:sp>
        <p:nvSpPr>
          <p:cNvPr id="8" name="下矢印 7"/>
          <p:cNvSpPr/>
          <p:nvPr/>
        </p:nvSpPr>
        <p:spPr>
          <a:xfrm>
            <a:off x="3429128" y="1819424"/>
            <a:ext cx="2409119"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1103721" y="3335836"/>
            <a:ext cx="2409119"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3512840" y="5352008"/>
            <a:ext cx="2409119"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36"/>
          <p:cNvSpPr>
            <a:spLocks noChangeArrowheads="1"/>
          </p:cNvSpPr>
          <p:nvPr/>
        </p:nvSpPr>
        <p:spPr bwMode="auto">
          <a:xfrm>
            <a:off x="-26408" y="0"/>
            <a:ext cx="9932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defTabSz="912813"/>
            <a:r>
              <a:rPr lang="en-US" altLang="ja-JP" sz="2400" b="1" dirty="0" smtClean="0">
                <a:solidFill>
                  <a:srgbClr val="000000"/>
                </a:solidFill>
                <a:latin typeface="+mj-ea"/>
                <a:ea typeface="+mj-ea"/>
              </a:rPr>
              <a:t>      </a:t>
            </a:r>
            <a:r>
              <a:rPr lang="ja-JP" altLang="en-US" sz="2400" b="1" dirty="0" smtClean="0">
                <a:solidFill>
                  <a:srgbClr val="000000"/>
                </a:solidFill>
                <a:latin typeface="+mj-ea"/>
                <a:ea typeface="+mj-ea"/>
              </a:rPr>
              <a:t>健康寿命延伸産業に関する政府内の検討状況（これまでの流れ）</a:t>
            </a:r>
            <a:endParaRPr lang="ja-JP" altLang="en-US" sz="2400" b="1" dirty="0">
              <a:solidFill>
                <a:srgbClr val="000000"/>
              </a:solidFill>
              <a:latin typeface="+mj-ea"/>
              <a:ea typeface="+mj-ea"/>
            </a:endParaRPr>
          </a:p>
        </p:txBody>
      </p:sp>
      <p:sp>
        <p:nvSpPr>
          <p:cNvPr id="14" name="下矢印 13"/>
          <p:cNvSpPr/>
          <p:nvPr/>
        </p:nvSpPr>
        <p:spPr>
          <a:xfrm rot="10800000">
            <a:off x="5856249" y="3301928"/>
            <a:ext cx="2409119"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28464" y="5648548"/>
            <a:ext cx="9767798" cy="948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b="1" u="sng" dirty="0" smtClean="0">
                <a:solidFill>
                  <a:srgbClr val="C00000"/>
                </a:solidFill>
              </a:rPr>
              <a:t>日本再興戦略改訂（平成２６年６月　閣議決定）</a:t>
            </a:r>
            <a:endParaRPr lang="en-US" altLang="ja-JP" dirty="0" smtClean="0">
              <a:solidFill>
                <a:srgbClr val="C00000"/>
              </a:solidFill>
            </a:endParaRPr>
          </a:p>
          <a:p>
            <a:pPr marL="144000" indent="-457200"/>
            <a:r>
              <a:rPr lang="ja-JP" altLang="en-US" dirty="0" smtClean="0"/>
              <a:t>○ヘルスケア産業協議会での議論を踏まえ、</a:t>
            </a:r>
            <a:r>
              <a:rPr lang="ja-JP" altLang="en-US" dirty="0" smtClean="0">
                <a:solidFill>
                  <a:srgbClr val="C00000"/>
                </a:solidFill>
              </a:rPr>
              <a:t>公的保険外サービスの活性化に関する具体的な政策が盛り込まれる</a:t>
            </a:r>
            <a:r>
              <a:rPr lang="ja-JP" altLang="en-US" sz="1600" dirty="0" smtClean="0">
                <a:solidFill>
                  <a:srgbClr val="C00000"/>
                </a:solidFill>
              </a:rPr>
              <a:t>　　　</a:t>
            </a:r>
            <a:r>
              <a:rPr lang="en-US" altLang="ja-JP" sz="1600" dirty="0" smtClean="0">
                <a:solidFill>
                  <a:srgbClr val="C00000"/>
                </a:solidFill>
              </a:rPr>
              <a:t>※</a:t>
            </a:r>
            <a:r>
              <a:rPr lang="ja-JP" altLang="en-US" sz="1600" dirty="0" smtClean="0">
                <a:solidFill>
                  <a:srgbClr val="C00000"/>
                </a:solidFill>
              </a:rPr>
              <a:t>インセンティブ・地域の産業創出</a:t>
            </a:r>
            <a:endParaRPr kumimoji="1" lang="ja-JP" altLang="en-US" sz="1600" dirty="0">
              <a:solidFill>
                <a:srgbClr val="C00000"/>
              </a:solidFill>
            </a:endParaRPr>
          </a:p>
        </p:txBody>
      </p:sp>
      <p:sp>
        <p:nvSpPr>
          <p:cNvPr id="15" name="スライド番号プレースホルダ 4"/>
          <p:cNvSpPr>
            <a:spLocks noGrp="1"/>
          </p:cNvSpPr>
          <p:nvPr>
            <p:ph type="sldNum" sz="quarter" idx="12"/>
          </p:nvPr>
        </p:nvSpPr>
        <p:spPr>
          <a:xfrm>
            <a:off x="8190910" y="6479342"/>
            <a:ext cx="1754645" cy="478051"/>
          </a:xfrm>
        </p:spPr>
        <p:txBody>
          <a:bodyPr/>
          <a:lstStyle/>
          <a:p>
            <a:pPr>
              <a:defRPr/>
            </a:pPr>
            <a:r>
              <a:rPr lang="en-US" altLang="ja-JP" sz="2400" dirty="0" smtClean="0">
                <a:solidFill>
                  <a:schemeClr val="tx1"/>
                </a:solidFill>
              </a:rPr>
              <a:t>1</a:t>
            </a:r>
            <a:endParaRPr lang="ja-JP" altLang="en-US" sz="2400" dirty="0">
              <a:solidFill>
                <a:schemeClr val="tx1"/>
              </a:solidFill>
            </a:endParaRPr>
          </a:p>
        </p:txBody>
      </p:sp>
      <p:cxnSp>
        <p:nvCxnSpPr>
          <p:cNvPr id="16" name="直線コネクタ 15"/>
          <p:cNvCxnSpPr/>
          <p:nvPr/>
        </p:nvCxnSpPr>
        <p:spPr>
          <a:xfrm>
            <a:off x="-24376" y="476672"/>
            <a:ext cx="9930376" cy="0"/>
          </a:xfrm>
          <a:prstGeom prst="line">
            <a:avLst/>
          </a:prstGeom>
          <a:ln w="79375">
            <a:gradFill flip="none" rotWithShape="1">
              <a:gsLst>
                <a:gs pos="0">
                  <a:srgbClr val="0000FF"/>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73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p:nvPr>
            <p:extLst>
              <p:ext uri="{D42A27DB-BD31-4B8C-83A1-F6EECF244321}">
                <p14:modId xmlns:p14="http://schemas.microsoft.com/office/powerpoint/2010/main" val="4091534671"/>
              </p:ext>
            </p:extLst>
          </p:nvPr>
        </p:nvGraphicFramePr>
        <p:xfrm>
          <a:off x="1177576" y="1417639"/>
          <a:ext cx="7845654" cy="486239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kumimoji="1" lang="ja-JP" altLang="en-US" dirty="0" smtClean="0"/>
              <a:t>美と健康サービス、この</a:t>
            </a:r>
            <a:r>
              <a:rPr lang="ja-JP" altLang="en-US" dirty="0"/>
              <a:t>１０</a:t>
            </a:r>
            <a:r>
              <a:rPr kumimoji="1" lang="ja-JP" altLang="en-US" dirty="0" smtClean="0"/>
              <a:t>年の推移</a:t>
            </a:r>
            <a:endParaRPr kumimoji="1" lang="ja-JP" altLang="en-US" dirty="0"/>
          </a:p>
        </p:txBody>
      </p:sp>
      <p:cxnSp>
        <p:nvCxnSpPr>
          <p:cNvPr id="5" name="直線コネクタ 4"/>
          <p:cNvCxnSpPr/>
          <p:nvPr/>
        </p:nvCxnSpPr>
        <p:spPr>
          <a:xfrm flipV="1">
            <a:off x="3071004" y="2812212"/>
            <a:ext cx="1155939" cy="785003"/>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426015" y="2216990"/>
            <a:ext cx="905774" cy="690112"/>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626934" y="2030047"/>
            <a:ext cx="688930" cy="496083"/>
          </a:xfrm>
          <a:prstGeom prst="line">
            <a:avLst/>
          </a:prstGeom>
          <a:ln w="38100">
            <a:solidFill>
              <a:schemeClr val="accent3">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331789" y="2933610"/>
            <a:ext cx="767751" cy="22347"/>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363346" y="2790894"/>
            <a:ext cx="1510350" cy="307777"/>
          </a:xfrm>
          <a:prstGeom prst="rect">
            <a:avLst/>
          </a:prstGeom>
          <a:noFill/>
        </p:spPr>
        <p:txBody>
          <a:bodyPr wrap="none" rtlCol="0">
            <a:spAutoFit/>
          </a:bodyPr>
          <a:lstStyle/>
          <a:p>
            <a:r>
              <a:rPr kumimoji="1" lang="ja-JP" altLang="en-US" sz="1400" b="1" dirty="0" smtClean="0"/>
              <a:t>マラソン人口増加</a:t>
            </a:r>
            <a:endParaRPr kumimoji="1" lang="ja-JP" altLang="en-US" sz="1400" b="1" dirty="0"/>
          </a:p>
        </p:txBody>
      </p:sp>
      <p:sp>
        <p:nvSpPr>
          <p:cNvPr id="23" name="テキスト ボックス 22"/>
          <p:cNvSpPr txBox="1"/>
          <p:nvPr/>
        </p:nvSpPr>
        <p:spPr>
          <a:xfrm>
            <a:off x="2637861" y="2827925"/>
            <a:ext cx="2106667" cy="307777"/>
          </a:xfrm>
          <a:prstGeom prst="rect">
            <a:avLst/>
          </a:prstGeom>
          <a:noFill/>
        </p:spPr>
        <p:txBody>
          <a:bodyPr wrap="none" rtlCol="0">
            <a:spAutoFit/>
          </a:bodyPr>
          <a:lstStyle/>
          <a:p>
            <a:r>
              <a:rPr kumimoji="1" lang="ja-JP" altLang="en-US" sz="1400" b="1" dirty="0" smtClean="0"/>
              <a:t>リラクゼーション施設拡大</a:t>
            </a:r>
            <a:endParaRPr kumimoji="1" lang="ja-JP" altLang="en-US" sz="1400" b="1" dirty="0"/>
          </a:p>
        </p:txBody>
      </p:sp>
      <p:sp>
        <p:nvSpPr>
          <p:cNvPr id="24" name="テキスト ボックス 23"/>
          <p:cNvSpPr txBox="1"/>
          <p:nvPr/>
        </p:nvSpPr>
        <p:spPr>
          <a:xfrm>
            <a:off x="4065682" y="3050824"/>
            <a:ext cx="3220753" cy="307777"/>
          </a:xfrm>
          <a:prstGeom prst="rect">
            <a:avLst/>
          </a:prstGeom>
          <a:noFill/>
        </p:spPr>
        <p:txBody>
          <a:bodyPr wrap="none" rtlCol="0">
            <a:spAutoFit/>
          </a:bodyPr>
          <a:lstStyle/>
          <a:p>
            <a:r>
              <a:rPr kumimoji="1" lang="ja-JP" altLang="en-US" sz="1400" b="1" dirty="0" smtClean="0"/>
              <a:t>ストレッチ・コンディションイング施設登場</a:t>
            </a:r>
            <a:endParaRPr kumimoji="1" lang="ja-JP" altLang="en-US" sz="1400" b="1" dirty="0"/>
          </a:p>
        </p:txBody>
      </p:sp>
      <p:sp>
        <p:nvSpPr>
          <p:cNvPr id="25" name="テキスト ボックス 24"/>
          <p:cNvSpPr txBox="1"/>
          <p:nvPr/>
        </p:nvSpPr>
        <p:spPr>
          <a:xfrm>
            <a:off x="7220309" y="4428300"/>
            <a:ext cx="1779654" cy="307777"/>
          </a:xfrm>
          <a:prstGeom prst="rect">
            <a:avLst/>
          </a:prstGeom>
          <a:noFill/>
        </p:spPr>
        <p:txBody>
          <a:bodyPr wrap="none" rtlCol="0">
            <a:spAutoFit/>
          </a:bodyPr>
          <a:lstStyle/>
          <a:p>
            <a:r>
              <a:rPr kumimoji="1" lang="ja-JP" altLang="en-US" sz="1400" b="1" dirty="0" smtClean="0"/>
              <a:t>ヘッドマッサージ</a:t>
            </a:r>
            <a:r>
              <a:rPr kumimoji="1" lang="ja-JP" altLang="en-US" sz="1400" dirty="0" smtClean="0"/>
              <a:t>増加</a:t>
            </a:r>
            <a:endParaRPr kumimoji="1" lang="ja-JP" altLang="en-US" sz="1400" dirty="0"/>
          </a:p>
        </p:txBody>
      </p:sp>
      <p:cxnSp>
        <p:nvCxnSpPr>
          <p:cNvPr id="29" name="直線コネクタ 28"/>
          <p:cNvCxnSpPr/>
          <p:nvPr/>
        </p:nvCxnSpPr>
        <p:spPr>
          <a:xfrm flipV="1">
            <a:off x="7099540" y="2547240"/>
            <a:ext cx="527394" cy="416608"/>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426015" y="1490822"/>
            <a:ext cx="1545616" cy="307777"/>
          </a:xfrm>
          <a:prstGeom prst="rect">
            <a:avLst/>
          </a:prstGeom>
          <a:solidFill>
            <a:schemeClr val="bg1"/>
          </a:solidFill>
          <a:ln>
            <a:solidFill>
              <a:schemeClr val="accent3">
                <a:lumMod val="75000"/>
              </a:schemeClr>
            </a:solidFill>
          </a:ln>
        </p:spPr>
        <p:txBody>
          <a:bodyPr wrap="none" rtlCol="0">
            <a:spAutoFit/>
          </a:bodyPr>
          <a:lstStyle/>
          <a:p>
            <a:r>
              <a:rPr kumimoji="1" lang="ja-JP" altLang="en-US" sz="1400" b="1" dirty="0" smtClean="0"/>
              <a:t>●リーマンショック</a:t>
            </a:r>
            <a:endParaRPr kumimoji="1" lang="ja-JP" altLang="en-US" sz="1400" b="1" dirty="0"/>
          </a:p>
        </p:txBody>
      </p:sp>
      <p:sp>
        <p:nvSpPr>
          <p:cNvPr id="32" name="テキスト ボックス 31"/>
          <p:cNvSpPr txBox="1"/>
          <p:nvPr/>
        </p:nvSpPr>
        <p:spPr>
          <a:xfrm>
            <a:off x="7099540" y="1494972"/>
            <a:ext cx="1441420" cy="307777"/>
          </a:xfrm>
          <a:prstGeom prst="rect">
            <a:avLst/>
          </a:prstGeom>
          <a:solidFill>
            <a:schemeClr val="bg1"/>
          </a:solidFill>
          <a:ln>
            <a:solidFill>
              <a:schemeClr val="accent3">
                <a:lumMod val="75000"/>
              </a:schemeClr>
            </a:solidFill>
          </a:ln>
        </p:spPr>
        <p:txBody>
          <a:bodyPr wrap="none" rtlCol="0">
            <a:spAutoFit/>
          </a:bodyPr>
          <a:lstStyle/>
          <a:p>
            <a:r>
              <a:rPr kumimoji="1" lang="ja-JP" altLang="en-US" sz="1400" b="1" dirty="0" smtClean="0"/>
              <a:t>●東日本大震災</a:t>
            </a:r>
            <a:endParaRPr kumimoji="1" lang="ja-JP" altLang="en-US" sz="1400" b="1" dirty="0"/>
          </a:p>
        </p:txBody>
      </p:sp>
      <p:sp>
        <p:nvSpPr>
          <p:cNvPr id="33" name="テキスト ボックス 32"/>
          <p:cNvSpPr txBox="1"/>
          <p:nvPr/>
        </p:nvSpPr>
        <p:spPr>
          <a:xfrm>
            <a:off x="3453334" y="1490822"/>
            <a:ext cx="1547218" cy="307777"/>
          </a:xfrm>
          <a:prstGeom prst="rect">
            <a:avLst/>
          </a:prstGeom>
          <a:solidFill>
            <a:schemeClr val="bg1"/>
          </a:solidFill>
          <a:ln>
            <a:solidFill>
              <a:schemeClr val="accent3">
                <a:lumMod val="75000"/>
              </a:schemeClr>
            </a:solidFill>
          </a:ln>
        </p:spPr>
        <p:txBody>
          <a:bodyPr wrap="none" rtlCol="0">
            <a:spAutoFit/>
          </a:bodyPr>
          <a:lstStyle/>
          <a:p>
            <a:r>
              <a:rPr kumimoji="1" lang="ja-JP" altLang="en-US" sz="1400" b="1" dirty="0" smtClean="0"/>
              <a:t>空前の癒しブーム</a:t>
            </a:r>
            <a:endParaRPr kumimoji="1" lang="ja-JP" altLang="en-US" sz="1400" b="1" dirty="0"/>
          </a:p>
        </p:txBody>
      </p:sp>
      <p:sp>
        <p:nvSpPr>
          <p:cNvPr id="34" name="テキスト ボックス 33"/>
          <p:cNvSpPr txBox="1"/>
          <p:nvPr/>
        </p:nvSpPr>
        <p:spPr>
          <a:xfrm>
            <a:off x="4507468" y="4582188"/>
            <a:ext cx="986167" cy="307777"/>
          </a:xfrm>
          <a:prstGeom prst="rect">
            <a:avLst/>
          </a:prstGeom>
          <a:noFill/>
        </p:spPr>
        <p:txBody>
          <a:bodyPr wrap="none" rtlCol="0">
            <a:spAutoFit/>
          </a:bodyPr>
          <a:lstStyle/>
          <a:p>
            <a:r>
              <a:rPr kumimoji="1" lang="ja-JP" altLang="en-US" sz="1400" b="1" dirty="0" smtClean="0"/>
              <a:t>ヨガブーム</a:t>
            </a:r>
            <a:endParaRPr kumimoji="1" lang="ja-JP" altLang="en-US" sz="1400" b="1" dirty="0"/>
          </a:p>
        </p:txBody>
      </p:sp>
      <p:sp>
        <p:nvSpPr>
          <p:cNvPr id="35" name="テキスト ボックス 34"/>
          <p:cNvSpPr txBox="1"/>
          <p:nvPr/>
        </p:nvSpPr>
        <p:spPr>
          <a:xfrm>
            <a:off x="384605" y="5511063"/>
            <a:ext cx="3836480" cy="523220"/>
          </a:xfrm>
          <a:prstGeom prst="rect">
            <a:avLst/>
          </a:prstGeom>
          <a:solidFill>
            <a:schemeClr val="bg1"/>
          </a:solidFill>
          <a:ln>
            <a:solidFill>
              <a:schemeClr val="accent3">
                <a:lumMod val="75000"/>
              </a:schemeClr>
            </a:solidFill>
          </a:ln>
        </p:spPr>
        <p:txBody>
          <a:bodyPr wrap="square" rtlCol="0">
            <a:spAutoFit/>
          </a:bodyPr>
          <a:lstStyle/>
          <a:p>
            <a:r>
              <a:rPr kumimoji="1" lang="ja-JP" altLang="en-US" sz="2800" b="1" dirty="0" smtClean="0"/>
              <a:t>美と健康ニーズは増大</a:t>
            </a:r>
            <a:endParaRPr kumimoji="1" lang="ja-JP" altLang="en-US" sz="2800" b="1" dirty="0"/>
          </a:p>
        </p:txBody>
      </p:sp>
      <p:sp>
        <p:nvSpPr>
          <p:cNvPr id="36" name="テキスト ボックス 35"/>
          <p:cNvSpPr txBox="1"/>
          <p:nvPr/>
        </p:nvSpPr>
        <p:spPr>
          <a:xfrm>
            <a:off x="6768646" y="1915715"/>
            <a:ext cx="1244251" cy="523220"/>
          </a:xfrm>
          <a:prstGeom prst="rect">
            <a:avLst/>
          </a:prstGeom>
          <a:noFill/>
        </p:spPr>
        <p:txBody>
          <a:bodyPr wrap="none" rtlCol="0">
            <a:spAutoFit/>
          </a:bodyPr>
          <a:lstStyle/>
          <a:p>
            <a:r>
              <a:rPr kumimoji="1" lang="ja-JP" altLang="en-US" sz="1400" dirty="0" smtClean="0"/>
              <a:t>フィットネス</a:t>
            </a:r>
            <a:endParaRPr kumimoji="1" lang="en-US" altLang="ja-JP" sz="1400" dirty="0" smtClean="0"/>
          </a:p>
          <a:p>
            <a:r>
              <a:rPr kumimoji="1" lang="ja-JP" altLang="en-US" sz="1400" dirty="0" smtClean="0"/>
              <a:t>医療系で増加</a:t>
            </a:r>
            <a:endParaRPr kumimoji="1" lang="ja-JP" altLang="en-US" sz="1400" dirty="0"/>
          </a:p>
        </p:txBody>
      </p:sp>
      <p:sp>
        <p:nvSpPr>
          <p:cNvPr id="37" name="テキスト ボックス 36"/>
          <p:cNvSpPr txBox="1"/>
          <p:nvPr/>
        </p:nvSpPr>
        <p:spPr>
          <a:xfrm>
            <a:off x="7969280" y="3779039"/>
            <a:ext cx="1441420" cy="307777"/>
          </a:xfrm>
          <a:prstGeom prst="rect">
            <a:avLst/>
          </a:prstGeom>
          <a:solidFill>
            <a:schemeClr val="bg1"/>
          </a:solidFill>
          <a:ln>
            <a:solidFill>
              <a:schemeClr val="accent3">
                <a:lumMod val="75000"/>
              </a:schemeClr>
            </a:solidFill>
          </a:ln>
        </p:spPr>
        <p:txBody>
          <a:bodyPr wrap="none" rtlCol="0">
            <a:spAutoFit/>
          </a:bodyPr>
          <a:lstStyle/>
          <a:p>
            <a:r>
              <a:rPr kumimoji="1" lang="ja-JP" altLang="en-US" sz="1400" dirty="0" smtClean="0"/>
              <a:t>市場回復基調へ</a:t>
            </a:r>
            <a:endParaRPr kumimoji="1" lang="ja-JP" altLang="en-US" sz="1400" dirty="0"/>
          </a:p>
        </p:txBody>
      </p:sp>
      <p:sp>
        <p:nvSpPr>
          <p:cNvPr id="3" name="テキスト ボックス 2"/>
          <p:cNvSpPr txBox="1"/>
          <p:nvPr/>
        </p:nvSpPr>
        <p:spPr>
          <a:xfrm>
            <a:off x="372664" y="6200567"/>
            <a:ext cx="7943200" cy="523220"/>
          </a:xfrm>
          <a:prstGeom prst="rect">
            <a:avLst/>
          </a:prstGeom>
          <a:solidFill>
            <a:schemeClr val="bg1"/>
          </a:solidFill>
          <a:ln>
            <a:solidFill>
              <a:schemeClr val="accent1"/>
            </a:solidFill>
          </a:ln>
        </p:spPr>
        <p:txBody>
          <a:bodyPr wrap="none" rtlCol="0">
            <a:spAutoFit/>
          </a:bodyPr>
          <a:lstStyle/>
          <a:p>
            <a:r>
              <a:rPr kumimoji="1" lang="ja-JP" altLang="en-US" sz="2800" dirty="0" smtClean="0"/>
              <a:t>化粧品やサプリメント等の市場規模も横ばい～微減</a:t>
            </a:r>
            <a:endParaRPr kumimoji="1" lang="ja-JP" altLang="en-US" sz="2800" dirty="0"/>
          </a:p>
        </p:txBody>
      </p:sp>
    </p:spTree>
    <p:extLst>
      <p:ext uri="{BB962C8B-B14F-4D97-AF65-F5344CB8AC3E}">
        <p14:creationId xmlns:p14="http://schemas.microsoft.com/office/powerpoint/2010/main" val="2562434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BMMedia\Documents\My Dropbox\スクリーンショット\スクリーンショット 2014-11-25 08.22.20.png"/>
          <p:cNvPicPr>
            <a:picLocks noChangeAspect="1" noChangeArrowheads="1"/>
          </p:cNvPicPr>
          <p:nvPr/>
        </p:nvPicPr>
        <p:blipFill>
          <a:blip r:embed="rId2" cstate="print"/>
          <a:srcRect/>
          <a:stretch>
            <a:fillRect/>
          </a:stretch>
        </p:blipFill>
        <p:spPr bwMode="auto">
          <a:xfrm>
            <a:off x="752558" y="2209126"/>
            <a:ext cx="8317355" cy="3892269"/>
          </a:xfrm>
          <a:prstGeom prst="rect">
            <a:avLst/>
          </a:prstGeom>
          <a:noFill/>
        </p:spPr>
      </p:pic>
      <p:sp>
        <p:nvSpPr>
          <p:cNvPr id="3" name="テキスト ボックス 2"/>
          <p:cNvSpPr txBox="1"/>
          <p:nvPr/>
        </p:nvSpPr>
        <p:spPr>
          <a:xfrm>
            <a:off x="697553" y="203066"/>
            <a:ext cx="8431332" cy="1877437"/>
          </a:xfrm>
          <a:prstGeom prst="rect">
            <a:avLst/>
          </a:prstGeom>
          <a:solidFill>
            <a:schemeClr val="accent2">
              <a:lumMod val="20000"/>
              <a:lumOff val="80000"/>
            </a:schemeClr>
          </a:solidFill>
        </p:spPr>
        <p:txBody>
          <a:bodyPr wrap="square" rtlCol="0">
            <a:spAutoFit/>
          </a:bodyPr>
          <a:lstStyle/>
          <a:p>
            <a:r>
              <a:rPr kumimoji="1" lang="ja-JP" altLang="en-US" sz="4400" dirty="0" smtClean="0"/>
              <a:t>レジャー白書２０１４　</a:t>
            </a:r>
            <a:endParaRPr kumimoji="1" lang="en-US" altLang="ja-JP" sz="4400" dirty="0" smtClean="0"/>
          </a:p>
          <a:p>
            <a:r>
              <a:rPr kumimoji="1" lang="ja-JP" altLang="en-US" dirty="0" smtClean="0"/>
              <a:t>２０１３年の余暇市場は</a:t>
            </a:r>
            <a:r>
              <a:rPr lang="ja-JP" altLang="en-US" dirty="0" smtClean="0"/>
              <a:t>１１年ぶりに増加、</a:t>
            </a:r>
            <a:r>
              <a:rPr kumimoji="1" lang="ja-JP" altLang="en-US" dirty="0" smtClean="0"/>
              <a:t>６５兆</a:t>
            </a:r>
            <a:r>
              <a:rPr kumimoji="1" lang="en-US" altLang="ja-JP" dirty="0" smtClean="0"/>
              <a:t>2,160</a:t>
            </a:r>
            <a:r>
              <a:rPr kumimoji="1" lang="ja-JP" altLang="en-US" dirty="0" smtClean="0"/>
              <a:t>億円（前年比０．８％）に。</a:t>
            </a:r>
            <a:endParaRPr kumimoji="1" lang="en-US" altLang="ja-JP" dirty="0" smtClean="0"/>
          </a:p>
          <a:p>
            <a:r>
              <a:rPr kumimoji="1" lang="ja-JP" altLang="en-US" dirty="0" smtClean="0"/>
              <a:t>参加人口で国内観光旅行（避暑、避寒、温泉など）が</a:t>
            </a:r>
            <a:r>
              <a:rPr kumimoji="1" lang="en-US" altLang="ja-JP" dirty="0" smtClean="0"/>
              <a:t>3</a:t>
            </a:r>
            <a:r>
              <a:rPr kumimoji="1" lang="ja-JP" altLang="en-US" dirty="0" smtClean="0"/>
              <a:t>年連続一位（</a:t>
            </a:r>
            <a:r>
              <a:rPr kumimoji="1" lang="en-US" altLang="ja-JP" dirty="0" smtClean="0"/>
              <a:t>5,590</a:t>
            </a:r>
            <a:r>
              <a:rPr kumimoji="1" lang="ja-JP" altLang="en-US" dirty="0" smtClean="0"/>
              <a:t>万人）。</a:t>
            </a:r>
            <a:endParaRPr kumimoji="1" lang="en-US" altLang="ja-JP" dirty="0" smtClean="0"/>
          </a:p>
          <a:p>
            <a:r>
              <a:rPr kumimoji="1" lang="ja-JP" altLang="en-US" dirty="0" smtClean="0"/>
              <a:t>だが昨年から</a:t>
            </a:r>
            <a:r>
              <a:rPr kumimoji="1" lang="en-US" altLang="ja-JP" dirty="0" smtClean="0"/>
              <a:t>80</a:t>
            </a:r>
            <a:r>
              <a:rPr kumimoji="1" lang="ja-JP" altLang="en-US" dirty="0" smtClean="0"/>
              <a:t>万人の減少。２位の「ドライブ」３位「外食」でもそれぞれ５１０万人、</a:t>
            </a:r>
            <a:endParaRPr kumimoji="1" lang="en-US" altLang="ja-JP" dirty="0" smtClean="0"/>
          </a:p>
          <a:p>
            <a:r>
              <a:rPr kumimoji="1" lang="ja-JP" altLang="en-US" dirty="0" smtClean="0"/>
              <a:t>７００万人減少し５０００万人を割った</a:t>
            </a:r>
            <a:endParaRPr kumimoji="1" lang="ja-JP" altLang="en-US" dirty="0"/>
          </a:p>
        </p:txBody>
      </p:sp>
      <p:sp>
        <p:nvSpPr>
          <p:cNvPr id="4" name="テキスト ボックス 3"/>
          <p:cNvSpPr txBox="1"/>
          <p:nvPr/>
        </p:nvSpPr>
        <p:spPr>
          <a:xfrm>
            <a:off x="744467" y="5404956"/>
            <a:ext cx="8415718" cy="1261884"/>
          </a:xfrm>
          <a:prstGeom prst="rect">
            <a:avLst/>
          </a:prstGeom>
          <a:solidFill>
            <a:schemeClr val="accent4">
              <a:lumMod val="20000"/>
              <a:lumOff val="80000"/>
            </a:schemeClr>
          </a:solidFill>
          <a:ln w="19050">
            <a:solidFill>
              <a:schemeClr val="tx1"/>
            </a:solidFill>
          </a:ln>
        </p:spPr>
        <p:txBody>
          <a:bodyPr wrap="square" rtlCol="0">
            <a:spAutoFit/>
          </a:bodyPr>
          <a:lstStyle/>
          <a:p>
            <a:r>
              <a:rPr kumimoji="1" lang="ja-JP" altLang="en-US" sz="4000" dirty="0" smtClean="0"/>
              <a:t>余暇活動の分散化</a:t>
            </a:r>
            <a:endParaRPr kumimoji="1" lang="en-US" altLang="ja-JP" sz="4000" dirty="0" smtClean="0"/>
          </a:p>
          <a:p>
            <a:r>
              <a:rPr kumimoji="1" lang="ja-JP" altLang="en-US" dirty="0" smtClean="0"/>
              <a:t>多様になるライフスタイルから　余暇活動が分散化している</a:t>
            </a:r>
            <a:endParaRPr kumimoji="1" lang="en-US" altLang="ja-JP" dirty="0" smtClean="0"/>
          </a:p>
          <a:p>
            <a:r>
              <a:rPr kumimoji="1" lang="ja-JP" altLang="en-US" dirty="0" smtClean="0"/>
              <a:t>調査項目を９１から１０７に増やした</a:t>
            </a:r>
            <a:endParaRPr kumimoji="1" lang="ja-JP" altLang="en-US" dirty="0"/>
          </a:p>
        </p:txBody>
      </p:sp>
    </p:spTree>
    <p:extLst>
      <p:ext uri="{BB962C8B-B14F-4D97-AF65-F5344CB8AC3E}">
        <p14:creationId xmlns:p14="http://schemas.microsoft.com/office/powerpoint/2010/main" val="230234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0113" y="474453"/>
            <a:ext cx="8747185" cy="6001643"/>
          </a:xfrm>
          <a:prstGeom prst="rect">
            <a:avLst/>
          </a:prstGeom>
          <a:solidFill>
            <a:schemeClr val="accent1">
              <a:lumMod val="20000"/>
              <a:lumOff val="80000"/>
            </a:schemeClr>
          </a:solidFill>
        </p:spPr>
        <p:txBody>
          <a:bodyPr wrap="square" rtlCol="0">
            <a:spAutoFit/>
          </a:bodyPr>
          <a:lstStyle/>
          <a:p>
            <a:r>
              <a:rPr kumimoji="1" lang="ja-JP" altLang="en-US" dirty="0" smtClean="0"/>
              <a:t>今の消費者は</a:t>
            </a:r>
            <a:endParaRPr lang="en-US" altLang="ja-JP" dirty="0"/>
          </a:p>
          <a:p>
            <a:r>
              <a:rPr kumimoji="1" lang="ja-JP" altLang="en-US" sz="4400" dirty="0" smtClean="0"/>
              <a:t>情報が豊富で、多彩な選択軸を</a:t>
            </a:r>
            <a:endParaRPr kumimoji="1" lang="en-US" altLang="ja-JP" sz="4400" dirty="0" smtClean="0"/>
          </a:p>
          <a:p>
            <a:r>
              <a:rPr kumimoji="1" lang="ja-JP" altLang="en-US" sz="4400" dirty="0" smtClean="0"/>
              <a:t>もっている賢い消費者</a:t>
            </a:r>
            <a:endParaRPr kumimoji="1" lang="en-US" altLang="ja-JP" sz="4400" dirty="0" smtClean="0"/>
          </a:p>
          <a:p>
            <a:r>
              <a:rPr kumimoji="1" lang="ja-JP" altLang="en-US" dirty="0" smtClean="0"/>
              <a:t>一部のセレブを除いては、倹約志向で、リーズナブルな、例えば、ジャブジャブ使える安い</a:t>
            </a:r>
            <a:endParaRPr kumimoji="1" lang="en-US" altLang="ja-JP" dirty="0" smtClean="0"/>
          </a:p>
          <a:p>
            <a:r>
              <a:rPr kumimoji="1" lang="ja-JP" altLang="en-US" dirty="0" smtClean="0"/>
              <a:t>化粧水と</a:t>
            </a:r>
            <a:r>
              <a:rPr lang="ja-JP" altLang="en-US" dirty="0"/>
              <a:t>何</a:t>
            </a:r>
            <a:r>
              <a:rPr lang="ja-JP" altLang="en-US" dirty="0" smtClean="0"/>
              <a:t>万円も</a:t>
            </a:r>
            <a:r>
              <a:rPr lang="ja-JP" altLang="en-US" dirty="0"/>
              <a:t>する</a:t>
            </a:r>
            <a:r>
              <a:rPr kumimoji="1" lang="ja-JP" altLang="en-US" dirty="0" smtClean="0"/>
              <a:t>高機能の美容液を同時にもっている、時にエステティックにもいく。</a:t>
            </a:r>
            <a:endParaRPr kumimoji="1" lang="en-US" altLang="ja-JP" dirty="0" smtClean="0"/>
          </a:p>
          <a:p>
            <a:r>
              <a:rPr kumimoji="1" lang="ja-JP" altLang="en-US" dirty="0" smtClean="0"/>
              <a:t>ユニクロとアルマーニに併用等</a:t>
            </a:r>
            <a:endParaRPr kumimoji="1" lang="en-US" altLang="ja-JP" dirty="0" smtClean="0"/>
          </a:p>
          <a:p>
            <a:r>
              <a:rPr kumimoji="1" lang="ja-JP" altLang="en-US" sz="4400" dirty="0" smtClean="0"/>
              <a:t>「メリハリ消費」</a:t>
            </a:r>
            <a:endParaRPr kumimoji="1" lang="en-US" altLang="ja-JP" sz="4400" dirty="0" smtClean="0"/>
          </a:p>
          <a:p>
            <a:r>
              <a:rPr kumimoji="1" lang="ja-JP" altLang="en-US" sz="4400" dirty="0" smtClean="0"/>
              <a:t>「コストパフォーマンス重視」</a:t>
            </a:r>
            <a:endParaRPr kumimoji="1" lang="en-US" altLang="ja-JP" sz="4400" dirty="0" smtClean="0"/>
          </a:p>
          <a:p>
            <a:r>
              <a:rPr kumimoji="1" lang="ja-JP" altLang="en-US" sz="4400" dirty="0" smtClean="0"/>
              <a:t>消費者は、送り手の都合で買わない</a:t>
            </a:r>
            <a:endParaRPr kumimoji="1" lang="en-US" altLang="ja-JP" sz="4400" dirty="0" smtClean="0"/>
          </a:p>
          <a:p>
            <a:r>
              <a:rPr kumimoji="1" lang="ja-JP" altLang="en-US" dirty="0" smtClean="0"/>
              <a:t>触れたいメディアから、知りたい情報を得てリサーチして</a:t>
            </a:r>
            <a:endParaRPr kumimoji="1" lang="en-US" altLang="ja-JP" dirty="0" smtClean="0"/>
          </a:p>
          <a:p>
            <a:r>
              <a:rPr kumimoji="1" lang="ja-JP" altLang="en-US" dirty="0" smtClean="0"/>
              <a:t>一番買いたいものを</a:t>
            </a:r>
            <a:endParaRPr kumimoji="1" lang="en-US" altLang="ja-JP" dirty="0" smtClean="0"/>
          </a:p>
          <a:p>
            <a:r>
              <a:rPr kumimoji="1" lang="ja-JP" altLang="en-US" sz="2800" dirty="0" smtClean="0"/>
              <a:t>買いたい方法（チャネル）で</a:t>
            </a:r>
            <a:endParaRPr kumimoji="1" lang="en-US" altLang="ja-JP" sz="2800" dirty="0" smtClean="0"/>
          </a:p>
          <a:p>
            <a:r>
              <a:rPr kumimoji="1" lang="ja-JP" altLang="en-US" sz="2800" dirty="0" smtClean="0"/>
              <a:t>買いたい時に、買いたい価格で買う</a:t>
            </a:r>
            <a:endParaRPr kumimoji="1" lang="en-US" altLang="ja-JP" sz="2800" dirty="0" smtClean="0"/>
          </a:p>
        </p:txBody>
      </p:sp>
    </p:spTree>
    <p:extLst>
      <p:ext uri="{BB962C8B-B14F-4D97-AF65-F5344CB8AC3E}">
        <p14:creationId xmlns:p14="http://schemas.microsoft.com/office/powerpoint/2010/main" val="1720602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カーブ矢印 6"/>
          <p:cNvSpPr/>
          <p:nvPr/>
        </p:nvSpPr>
        <p:spPr bwMode="auto">
          <a:xfrm>
            <a:off x="483079" y="370936"/>
            <a:ext cx="2191110" cy="6331788"/>
          </a:xfrm>
          <a:prstGeom prst="curvedRightArrow">
            <a:avLst/>
          </a:prstGeom>
          <a:solidFill>
            <a:schemeClr val="accent6">
              <a:lumMod val="40000"/>
              <a:lumOff val="60000"/>
            </a:schemeClr>
          </a:solidFill>
          <a:ln w="19050" cap="rnd" algn="ctr">
            <a:solidFill>
              <a:schemeClr val="tx1"/>
            </a:solidFill>
            <a:prstDash val="sysDot"/>
            <a:miter lim="800000"/>
            <a:headEnd/>
            <a:tailEnd/>
          </a:ln>
        </p:spPr>
        <p:txBody>
          <a:bodyPr wrap="none" rtlCol="0" anchor="ctr"/>
          <a:lstStyle/>
          <a:p>
            <a:pPr algn="ctr"/>
            <a:endParaRPr kumimoji="1" lang="ja-JP" altLang="en-US">
              <a:latin typeface="+mn-ea"/>
              <a:ea typeface="+mn-ea"/>
            </a:endParaRPr>
          </a:p>
        </p:txBody>
      </p:sp>
      <p:sp>
        <p:nvSpPr>
          <p:cNvPr id="2" name="テキスト ボックス 1"/>
          <p:cNvSpPr txBox="1"/>
          <p:nvPr/>
        </p:nvSpPr>
        <p:spPr>
          <a:xfrm>
            <a:off x="620769" y="1402557"/>
            <a:ext cx="8854125" cy="1631216"/>
          </a:xfrm>
          <a:prstGeom prst="rect">
            <a:avLst/>
          </a:prstGeom>
          <a:solidFill>
            <a:schemeClr val="accent6">
              <a:lumMod val="20000"/>
              <a:lumOff val="80000"/>
            </a:schemeClr>
          </a:solidFill>
        </p:spPr>
        <p:txBody>
          <a:bodyPr wrap="square" rtlCol="0">
            <a:spAutoFit/>
          </a:bodyPr>
          <a:lstStyle/>
          <a:p>
            <a:r>
              <a:rPr lang="ja-JP" altLang="en-US" dirty="0" smtClean="0"/>
              <a:t>顧客は変化してしまっていて企業はその対応に追われているのが今。</a:t>
            </a:r>
            <a:endParaRPr lang="en-US" altLang="ja-JP" dirty="0"/>
          </a:p>
          <a:p>
            <a:r>
              <a:rPr lang="ja-JP" altLang="en-US" dirty="0" smtClean="0"/>
              <a:t>商品特性やターゲットの購買行動によって、販売</a:t>
            </a:r>
            <a:r>
              <a:rPr kumimoji="1" lang="ja-JP" altLang="en-US" dirty="0" smtClean="0"/>
              <a:t>チャネルを使い分けてきたが、もうそれでは今の消費者は捉えきれなくなってきている。マルチチャネル、クロスチャネル戦略</a:t>
            </a:r>
            <a:endParaRPr kumimoji="1" lang="en-US" altLang="ja-JP" dirty="0" smtClean="0"/>
          </a:p>
          <a:p>
            <a:r>
              <a:rPr lang="ja-JP" altLang="en-US" dirty="0"/>
              <a:t>ネットだから若者、小売だから高齢者</a:t>
            </a:r>
            <a:r>
              <a:rPr lang="ja-JP" altLang="en-US" dirty="0" smtClean="0"/>
              <a:t>という決めつけは止めて、</a:t>
            </a:r>
            <a:r>
              <a:rPr kumimoji="1" lang="ja-JP" altLang="en-US" dirty="0" smtClean="0"/>
              <a:t>顧客があらゆるチャネルから購買できるように流通経路を</a:t>
            </a:r>
            <a:r>
              <a:rPr lang="ja-JP" altLang="en-US" dirty="0"/>
              <a:t>つなげて</a:t>
            </a:r>
            <a:r>
              <a:rPr lang="ja-JP" altLang="en-US" dirty="0" smtClean="0"/>
              <a:t>いく。　　</a:t>
            </a:r>
            <a:r>
              <a:rPr lang="ja-JP" altLang="en-US" sz="2800" dirty="0" smtClean="0"/>
              <a:t>　</a:t>
            </a:r>
            <a:endParaRPr lang="en-US" altLang="ja-JP" sz="2800" dirty="0"/>
          </a:p>
        </p:txBody>
      </p:sp>
      <p:sp>
        <p:nvSpPr>
          <p:cNvPr id="3" name="正方形/長方形 2"/>
          <p:cNvSpPr/>
          <p:nvPr/>
        </p:nvSpPr>
        <p:spPr>
          <a:xfrm>
            <a:off x="2849954" y="5629838"/>
            <a:ext cx="6043880" cy="769441"/>
          </a:xfrm>
          <a:prstGeom prst="rect">
            <a:avLst/>
          </a:prstGeom>
          <a:solidFill>
            <a:schemeClr val="accent5">
              <a:lumMod val="20000"/>
              <a:lumOff val="80000"/>
            </a:schemeClr>
          </a:solidFill>
          <a:ln w="19050">
            <a:solidFill>
              <a:schemeClr val="tx1"/>
            </a:solidFill>
          </a:ln>
        </p:spPr>
        <p:txBody>
          <a:bodyPr wrap="square">
            <a:spAutoFit/>
          </a:bodyPr>
          <a:lstStyle/>
          <a:p>
            <a:r>
              <a:rPr lang="ja-JP" altLang="en-US" sz="4400" dirty="0" smtClean="0"/>
              <a:t>　　オムニチャネル戦略</a:t>
            </a:r>
            <a:endParaRPr lang="en-US" altLang="ja-JP" sz="4400" dirty="0"/>
          </a:p>
        </p:txBody>
      </p:sp>
      <p:sp>
        <p:nvSpPr>
          <p:cNvPr id="4" name="正方形/長方形 3"/>
          <p:cNvSpPr/>
          <p:nvPr/>
        </p:nvSpPr>
        <p:spPr>
          <a:xfrm>
            <a:off x="620769" y="3098155"/>
            <a:ext cx="8854125" cy="646331"/>
          </a:xfrm>
          <a:prstGeom prst="rect">
            <a:avLst/>
          </a:prstGeom>
          <a:solidFill>
            <a:schemeClr val="accent1">
              <a:lumMod val="20000"/>
              <a:lumOff val="80000"/>
            </a:schemeClr>
          </a:solidFill>
        </p:spPr>
        <p:txBody>
          <a:bodyPr wrap="square">
            <a:spAutoFit/>
          </a:bodyPr>
          <a:lstStyle/>
          <a:p>
            <a:r>
              <a:rPr lang="ja-JP" altLang="en-US" dirty="0"/>
              <a:t>米国の　</a:t>
            </a:r>
            <a:r>
              <a:rPr lang="en-US" altLang="ja-JP" dirty="0" smtClean="0"/>
              <a:t>MACY’S</a:t>
            </a:r>
            <a:r>
              <a:rPr lang="ja-JP" altLang="en-US" dirty="0" smtClean="0"/>
              <a:t>百貨店が</a:t>
            </a:r>
            <a:r>
              <a:rPr lang="ja-JP" altLang="en-US" dirty="0"/>
              <a:t>最初に</a:t>
            </a:r>
            <a:r>
              <a:rPr lang="ja-JP" altLang="en-US" dirty="0" smtClean="0"/>
              <a:t>言い始めた。</a:t>
            </a:r>
            <a:endParaRPr lang="en-US" altLang="ja-JP" dirty="0" smtClean="0"/>
          </a:p>
          <a:p>
            <a:r>
              <a:rPr lang="ja-JP" altLang="en-US" dirty="0" smtClean="0"/>
              <a:t>今後のマーケティング戦略の中心になっていく？！「主役は顧客」</a:t>
            </a:r>
            <a:endParaRPr lang="en-US" altLang="ja-JP" dirty="0"/>
          </a:p>
        </p:txBody>
      </p:sp>
      <p:sp>
        <p:nvSpPr>
          <p:cNvPr id="5" name="正方形/長方形 4"/>
          <p:cNvSpPr/>
          <p:nvPr/>
        </p:nvSpPr>
        <p:spPr>
          <a:xfrm>
            <a:off x="620770" y="3946572"/>
            <a:ext cx="8854124" cy="646331"/>
          </a:xfrm>
          <a:prstGeom prst="rect">
            <a:avLst/>
          </a:prstGeom>
          <a:solidFill>
            <a:schemeClr val="accent3">
              <a:lumMod val="20000"/>
              <a:lumOff val="80000"/>
            </a:schemeClr>
          </a:solidFill>
        </p:spPr>
        <p:txBody>
          <a:bodyPr wrap="square">
            <a:spAutoFit/>
          </a:bodyPr>
          <a:lstStyle/>
          <a:p>
            <a:r>
              <a:rPr lang="ja-JP" altLang="en-US" dirty="0"/>
              <a:t>日本でもそごう西武（セブン＆アイホールディング</a:t>
            </a:r>
            <a:r>
              <a:rPr lang="ja-JP" altLang="en-US" dirty="0" smtClean="0"/>
              <a:t>）は、百貨店</a:t>
            </a:r>
            <a:r>
              <a:rPr lang="ja-JP" altLang="en-US" dirty="0"/>
              <a:t>のサイトで買ったコスメをセブンイレブンの店頭で</a:t>
            </a:r>
            <a:r>
              <a:rPr lang="ja-JP" altLang="en-US" dirty="0" smtClean="0"/>
              <a:t>受け取れるサービス</a:t>
            </a:r>
            <a:r>
              <a:rPr lang="ja-JP" altLang="en-US" dirty="0"/>
              <a:t>を</a:t>
            </a:r>
            <a:r>
              <a:rPr lang="ja-JP" altLang="en-US" dirty="0" smtClean="0"/>
              <a:t>始めている</a:t>
            </a:r>
            <a:endParaRPr lang="en-US" altLang="ja-JP" dirty="0"/>
          </a:p>
        </p:txBody>
      </p:sp>
      <p:sp>
        <p:nvSpPr>
          <p:cNvPr id="6" name="正方形/長方形 5"/>
          <p:cNvSpPr/>
          <p:nvPr/>
        </p:nvSpPr>
        <p:spPr>
          <a:xfrm>
            <a:off x="620770" y="4773329"/>
            <a:ext cx="8854124" cy="646331"/>
          </a:xfrm>
          <a:prstGeom prst="rect">
            <a:avLst/>
          </a:prstGeom>
          <a:solidFill>
            <a:schemeClr val="accent4">
              <a:lumMod val="20000"/>
              <a:lumOff val="80000"/>
            </a:schemeClr>
          </a:solidFill>
        </p:spPr>
        <p:txBody>
          <a:bodyPr wrap="square">
            <a:spAutoFit/>
          </a:bodyPr>
          <a:lstStyle/>
          <a:p>
            <a:r>
              <a:rPr lang="ja-JP" altLang="en-US" dirty="0"/>
              <a:t>アットコスメストアは、デジタルサイネージを活用し店頭と、ポータルサイトのアットコスメを</a:t>
            </a:r>
            <a:endParaRPr lang="en-US" altLang="ja-JP" dirty="0"/>
          </a:p>
          <a:p>
            <a:r>
              <a:rPr lang="ja-JP" altLang="en-US" dirty="0"/>
              <a:t>結びつけている</a:t>
            </a:r>
          </a:p>
        </p:txBody>
      </p:sp>
      <p:sp>
        <p:nvSpPr>
          <p:cNvPr id="8" name="テキスト ボックス 7"/>
          <p:cNvSpPr txBox="1"/>
          <p:nvPr/>
        </p:nvSpPr>
        <p:spPr>
          <a:xfrm>
            <a:off x="2849954" y="176773"/>
            <a:ext cx="6043880" cy="769441"/>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4400" dirty="0" smtClean="0"/>
              <a:t>　　送り手側にも変化</a:t>
            </a:r>
            <a:endParaRPr kumimoji="1" lang="ja-JP" altLang="en-US" sz="4400" dirty="0"/>
          </a:p>
        </p:txBody>
      </p:sp>
      <p:sp>
        <p:nvSpPr>
          <p:cNvPr id="9" name="正方形/長方形 8"/>
          <p:cNvSpPr/>
          <p:nvPr/>
        </p:nvSpPr>
        <p:spPr>
          <a:xfrm>
            <a:off x="6221496" y="2777384"/>
            <a:ext cx="2646878" cy="584775"/>
          </a:xfrm>
          <a:prstGeom prst="rect">
            <a:avLst/>
          </a:prstGeom>
          <a:solidFill>
            <a:schemeClr val="bg1"/>
          </a:solidFill>
          <a:ln>
            <a:solidFill>
              <a:schemeClr val="tx1"/>
            </a:solidFill>
          </a:ln>
        </p:spPr>
        <p:txBody>
          <a:bodyPr wrap="none">
            <a:spAutoFit/>
          </a:bodyPr>
          <a:lstStyle/>
          <a:p>
            <a:pPr lvl="0"/>
            <a:r>
              <a:rPr lang="ja-JP" altLang="en-US" sz="3200" dirty="0" smtClean="0">
                <a:solidFill>
                  <a:prstClr val="black"/>
                </a:solidFill>
              </a:rPr>
              <a:t>「主役は顧客」</a:t>
            </a:r>
            <a:endParaRPr lang="en-US" altLang="ja-JP" sz="3200" dirty="0">
              <a:solidFill>
                <a:prstClr val="black"/>
              </a:solidFill>
            </a:endParaRPr>
          </a:p>
        </p:txBody>
      </p:sp>
    </p:spTree>
    <p:extLst>
      <p:ext uri="{BB962C8B-B14F-4D97-AF65-F5344CB8AC3E}">
        <p14:creationId xmlns:p14="http://schemas.microsoft.com/office/powerpoint/2010/main" val="807525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0647" y="632253"/>
            <a:ext cx="4437433" cy="369332"/>
          </a:xfrm>
          <a:prstGeom prst="rect">
            <a:avLst/>
          </a:prstGeom>
          <a:noFill/>
        </p:spPr>
        <p:txBody>
          <a:bodyPr wrap="none" rtlCol="0">
            <a:spAutoFit/>
          </a:bodyPr>
          <a:lstStyle/>
          <a:p>
            <a:r>
              <a:rPr kumimoji="1" lang="ja-JP" altLang="en-US" dirty="0" smtClean="0"/>
              <a:t>サービスや製品でも同じことが言えるのでは</a:t>
            </a:r>
            <a:endParaRPr kumimoji="1" lang="ja-JP" altLang="en-US" dirty="0"/>
          </a:p>
        </p:txBody>
      </p:sp>
      <p:sp>
        <p:nvSpPr>
          <p:cNvPr id="3" name="テキスト ボックス 2"/>
          <p:cNvSpPr txBox="1"/>
          <p:nvPr/>
        </p:nvSpPr>
        <p:spPr>
          <a:xfrm>
            <a:off x="750647" y="1001585"/>
            <a:ext cx="8609014" cy="5324535"/>
          </a:xfrm>
          <a:prstGeom prst="rect">
            <a:avLst/>
          </a:prstGeom>
          <a:solidFill>
            <a:schemeClr val="accent1">
              <a:lumMod val="20000"/>
              <a:lumOff val="80000"/>
            </a:schemeClr>
          </a:solidFill>
        </p:spPr>
        <p:txBody>
          <a:bodyPr wrap="square" rtlCol="0">
            <a:spAutoFit/>
          </a:bodyPr>
          <a:lstStyle/>
          <a:p>
            <a:r>
              <a:rPr kumimoji="1" lang="ja-JP" altLang="en-US" sz="4400" dirty="0" smtClean="0"/>
              <a:t>美と健康サービスも、オムニ化</a:t>
            </a:r>
            <a:r>
              <a:rPr kumimoji="1" lang="en-US" altLang="ja-JP" sz="4400" dirty="0" smtClean="0"/>
              <a:t>?!</a:t>
            </a:r>
            <a:endParaRPr lang="en-US" altLang="ja-JP" dirty="0"/>
          </a:p>
          <a:p>
            <a:r>
              <a:rPr lang="ja-JP" altLang="en-US" sz="2800" dirty="0"/>
              <a:t>「美や健康</a:t>
            </a:r>
            <a:r>
              <a:rPr lang="ja-JP" altLang="en-US" sz="2800" dirty="0" smtClean="0"/>
              <a:t>」を手にする＝「</a:t>
            </a:r>
            <a:r>
              <a:rPr lang="ja-JP" altLang="en-US" sz="2800" dirty="0"/>
              <a:t>商品（目的）</a:t>
            </a:r>
            <a:r>
              <a:rPr lang="ja-JP" altLang="en-US" sz="2800" dirty="0" smtClean="0"/>
              <a:t>」</a:t>
            </a:r>
            <a:endParaRPr lang="en-US" altLang="ja-JP" sz="2800" dirty="0" smtClean="0"/>
          </a:p>
          <a:p>
            <a:r>
              <a:rPr lang="ja-JP" altLang="en-US" sz="2800" dirty="0" smtClean="0"/>
              <a:t>サービスや製品は至るプロセス＝「</a:t>
            </a:r>
            <a:r>
              <a:rPr lang="ja-JP" altLang="en-US" sz="2800" dirty="0"/>
              <a:t>チャネル（手段）</a:t>
            </a:r>
            <a:r>
              <a:rPr lang="ja-JP" altLang="en-US" sz="2800" dirty="0" smtClean="0"/>
              <a:t>」</a:t>
            </a:r>
            <a:endParaRPr kumimoji="1" lang="en-US" altLang="ja-JP" sz="2800" dirty="0" smtClean="0"/>
          </a:p>
          <a:p>
            <a:r>
              <a:rPr kumimoji="1" lang="ja-JP" altLang="en-US" dirty="0" smtClean="0"/>
              <a:t>「美や健康」を、消費者が求める「商品（目的）」とするなら</a:t>
            </a:r>
            <a:endParaRPr kumimoji="1" lang="en-US" altLang="ja-JP" dirty="0" smtClean="0"/>
          </a:p>
          <a:p>
            <a:r>
              <a:rPr kumimoji="1" lang="ja-JP" altLang="en-US" dirty="0" smtClean="0"/>
              <a:t>化粧品、サプリメントエステティック、スパ、フィットネス、温泉といった美と健康サービスや製品は、その目標に向かう「チャネル（手段）」。全く、メーカー流通の論理と同じ。</a:t>
            </a:r>
            <a:endParaRPr kumimoji="1" lang="en-US" altLang="ja-JP" dirty="0" smtClean="0"/>
          </a:p>
          <a:p>
            <a:endParaRPr kumimoji="1" lang="en-US" altLang="ja-JP" dirty="0" smtClean="0"/>
          </a:p>
          <a:p>
            <a:r>
              <a:rPr lang="ja-JP" altLang="en-US" sz="4400" dirty="0"/>
              <a:t>オムニ戦略で　ニーズに応える</a:t>
            </a:r>
            <a:endParaRPr lang="en-US" altLang="ja-JP" sz="4400" dirty="0"/>
          </a:p>
          <a:p>
            <a:r>
              <a:rPr lang="ja-JP" altLang="en-US" sz="2000" dirty="0"/>
              <a:t>いま、ライフスタイルの多様化による要望に応えるために、オムニ化し</a:t>
            </a:r>
            <a:r>
              <a:rPr lang="ja-JP" altLang="en-US" sz="2000" dirty="0" smtClean="0"/>
              <a:t>、枠にとらわれず、連携</a:t>
            </a:r>
            <a:r>
              <a:rPr lang="ja-JP" altLang="en-US" sz="2000" dirty="0"/>
              <a:t>や</a:t>
            </a:r>
            <a:r>
              <a:rPr lang="ja-JP" altLang="en-US" sz="2000" dirty="0" smtClean="0"/>
              <a:t>融合を</a:t>
            </a:r>
            <a:r>
              <a:rPr lang="ja-JP" altLang="en-US" sz="2000" dirty="0"/>
              <a:t>していくことが、消費者のニーズに近づいていくことではない</a:t>
            </a:r>
            <a:r>
              <a:rPr lang="ja-JP" altLang="en-US" sz="2000" dirty="0" smtClean="0"/>
              <a:t>か</a:t>
            </a:r>
            <a:endParaRPr lang="en-US" altLang="ja-JP" sz="2000" dirty="0"/>
          </a:p>
          <a:p>
            <a:r>
              <a:rPr lang="ja-JP" altLang="en-US" sz="3200" dirty="0"/>
              <a:t>「人が買いたいものを売る</a:t>
            </a:r>
            <a:r>
              <a:rPr lang="ja-JP" altLang="en-US" sz="3200" dirty="0" smtClean="0"/>
              <a:t>」という根本</a:t>
            </a:r>
            <a:r>
              <a:rPr lang="ja-JP" altLang="en-US" sz="3200" dirty="0"/>
              <a:t>は変わって</a:t>
            </a:r>
            <a:r>
              <a:rPr lang="ja-JP" altLang="en-US" sz="3200" dirty="0" smtClean="0"/>
              <a:t>いない</a:t>
            </a:r>
            <a:endParaRPr kumimoji="1" lang="en-US" altLang="ja-JP" dirty="0" smtClean="0"/>
          </a:p>
        </p:txBody>
      </p:sp>
    </p:spTree>
    <p:extLst>
      <p:ext uri="{BB962C8B-B14F-4D97-AF65-F5344CB8AC3E}">
        <p14:creationId xmlns:p14="http://schemas.microsoft.com/office/powerpoint/2010/main" val="222145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bwMode="auto">
          <a:xfrm>
            <a:off x="845389" y="3735238"/>
            <a:ext cx="8203720" cy="2475781"/>
          </a:xfrm>
          <a:prstGeom prst="ellipse">
            <a:avLst/>
          </a:prstGeom>
          <a:solidFill>
            <a:schemeClr val="accent2">
              <a:lumMod val="20000"/>
              <a:lumOff val="80000"/>
            </a:schemeClr>
          </a:solidFill>
          <a:ln w="19050" cap="rnd" algn="ctr">
            <a:noFill/>
            <a:prstDash val="sysDot"/>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lstStyle/>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r>
              <a:rPr kumimoji="1" lang="ja-JP" altLang="en-US" dirty="0" smtClean="0">
                <a:latin typeface="+mn-ea"/>
                <a:ea typeface="+mn-ea"/>
              </a:rPr>
              <a:t>多様化し変化する</a:t>
            </a:r>
            <a:endParaRPr kumimoji="1" lang="en-US" altLang="ja-JP" dirty="0" smtClean="0">
              <a:latin typeface="+mn-ea"/>
              <a:ea typeface="+mn-ea"/>
            </a:endParaRPr>
          </a:p>
          <a:p>
            <a:pPr algn="ctr"/>
            <a:r>
              <a:rPr kumimoji="1" lang="ja-JP" altLang="en-US" sz="3200" dirty="0" smtClean="0">
                <a:latin typeface="+mn-ea"/>
                <a:ea typeface="+mn-ea"/>
              </a:rPr>
              <a:t>消費者</a:t>
            </a:r>
            <a:endParaRPr kumimoji="1" lang="ja-JP" altLang="en-US" sz="3200" dirty="0">
              <a:latin typeface="+mn-ea"/>
              <a:ea typeface="+mn-ea"/>
            </a:endParaRPr>
          </a:p>
        </p:txBody>
      </p:sp>
      <p:sp>
        <p:nvSpPr>
          <p:cNvPr id="8" name="円/楕円 7"/>
          <p:cNvSpPr/>
          <p:nvPr/>
        </p:nvSpPr>
        <p:spPr bwMode="auto">
          <a:xfrm>
            <a:off x="307497" y="1060055"/>
            <a:ext cx="3511943" cy="3892269"/>
          </a:xfrm>
          <a:prstGeom prst="ellipse">
            <a:avLst/>
          </a:prstGeom>
          <a:solidFill>
            <a:srgbClr val="92D050"/>
          </a:solidFill>
          <a:ln w="19050" cap="rnd" algn="ctr">
            <a:solidFill>
              <a:schemeClr val="tx1"/>
            </a:solidFill>
            <a:prstDash val="sysDot"/>
            <a:miter lim="800000"/>
            <a:headEnd/>
            <a:tailEnd/>
          </a:ln>
          <a:effectLst>
            <a:softEdge rad="635000"/>
          </a:effectLst>
        </p:spPr>
        <p:txBody>
          <a:bodyPr wrap="none" rtlCol="0" anchor="ctr"/>
          <a:lstStyle/>
          <a:p>
            <a:pPr algn="ctr"/>
            <a:endParaRPr kumimoji="1" lang="ja-JP" altLang="en-US" dirty="0">
              <a:latin typeface="+mn-ea"/>
              <a:ea typeface="+mn-ea"/>
            </a:endParaRPr>
          </a:p>
        </p:txBody>
      </p:sp>
      <p:sp>
        <p:nvSpPr>
          <p:cNvPr id="11" name="円/楕円 10"/>
          <p:cNvSpPr/>
          <p:nvPr/>
        </p:nvSpPr>
        <p:spPr bwMode="auto">
          <a:xfrm>
            <a:off x="6319881" y="898216"/>
            <a:ext cx="3439114" cy="3989374"/>
          </a:xfrm>
          <a:prstGeom prst="ellipse">
            <a:avLst/>
          </a:prstGeom>
          <a:solidFill>
            <a:srgbClr val="FFFF66"/>
          </a:solidFill>
          <a:ln w="19050" cap="rnd" algn="ctr">
            <a:noFill/>
            <a:prstDash val="sysDot"/>
            <a:miter lim="800000"/>
            <a:headEnd/>
            <a:tailEnd/>
          </a:ln>
          <a:effectLst>
            <a:outerShdw blurRad="149987" dist="250190" dir="8460000" algn="ctr">
              <a:srgbClr val="000000">
                <a:alpha val="28000"/>
              </a:srgbClr>
            </a:outerShdw>
            <a:softEdge rad="635000"/>
          </a:effectLst>
        </p:spPr>
        <p:txBody>
          <a:bodyPr wrap="none" rtlCol="0" anchor="ctr"/>
          <a:lstStyle/>
          <a:p>
            <a:pPr algn="ctr"/>
            <a:endParaRPr kumimoji="1" lang="ja-JP" altLang="en-US">
              <a:latin typeface="+mn-ea"/>
              <a:ea typeface="+mn-ea"/>
            </a:endParaRPr>
          </a:p>
        </p:txBody>
      </p:sp>
      <p:sp>
        <p:nvSpPr>
          <p:cNvPr id="2" name="円/楕円 1"/>
          <p:cNvSpPr/>
          <p:nvPr/>
        </p:nvSpPr>
        <p:spPr bwMode="auto">
          <a:xfrm>
            <a:off x="2298137" y="448573"/>
            <a:ext cx="4984695" cy="3450567"/>
          </a:xfrm>
          <a:prstGeom prst="ellipse">
            <a:avLst/>
          </a:prstGeom>
          <a:solidFill>
            <a:schemeClr val="accent4">
              <a:lumMod val="40000"/>
              <a:lumOff val="60000"/>
            </a:schemeClr>
          </a:solidFill>
          <a:ln w="19050" cap="rnd" algn="ctr">
            <a:noFill/>
            <a:prstDash val="sysDot"/>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lstStyle/>
          <a:p>
            <a:endParaRPr lang="en-US" altLang="ja-JP" dirty="0"/>
          </a:p>
        </p:txBody>
      </p:sp>
      <p:sp>
        <p:nvSpPr>
          <p:cNvPr id="3" name="円/楕円 2"/>
          <p:cNvSpPr/>
          <p:nvPr/>
        </p:nvSpPr>
        <p:spPr bwMode="auto">
          <a:xfrm>
            <a:off x="2799271" y="2476172"/>
            <a:ext cx="4295955" cy="2493037"/>
          </a:xfrm>
          <a:prstGeom prst="ellipse">
            <a:avLst/>
          </a:prstGeom>
          <a:solidFill>
            <a:schemeClr val="accent6">
              <a:lumMod val="60000"/>
              <a:lumOff val="40000"/>
            </a:schemeClr>
          </a:solidFill>
          <a:ln w="19050" cap="rnd" algn="ctr">
            <a:noFill/>
            <a:prstDash val="sysDot"/>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lstStyle/>
          <a:p>
            <a:pPr algn="ctr"/>
            <a:r>
              <a:rPr lang="ja-JP" altLang="en-US" sz="2800" dirty="0" smtClean="0"/>
              <a:t>産業界の取り組み</a:t>
            </a:r>
            <a:endParaRPr lang="en-US" altLang="ja-JP" sz="2800" dirty="0" smtClean="0"/>
          </a:p>
          <a:p>
            <a:pPr algn="ctr"/>
            <a:r>
              <a:rPr lang="ja-JP" altLang="en-US" dirty="0" smtClean="0"/>
              <a:t>美と健康のサービスの</a:t>
            </a:r>
            <a:endParaRPr lang="en-US" altLang="ja-JP" dirty="0" smtClean="0"/>
          </a:p>
          <a:p>
            <a:pPr algn="ctr"/>
            <a:r>
              <a:rPr lang="ja-JP" altLang="en-US" dirty="0" smtClean="0"/>
              <a:t>オムニ戦略をすすめる</a:t>
            </a:r>
            <a:endParaRPr kumimoji="1" lang="ja-JP" altLang="en-US" dirty="0">
              <a:latin typeface="+mn-ea"/>
              <a:ea typeface="+mn-ea"/>
            </a:endParaRPr>
          </a:p>
        </p:txBody>
      </p:sp>
      <p:sp>
        <p:nvSpPr>
          <p:cNvPr id="6" name="下矢印 5"/>
          <p:cNvSpPr/>
          <p:nvPr/>
        </p:nvSpPr>
        <p:spPr bwMode="auto">
          <a:xfrm>
            <a:off x="4649638" y="4390845"/>
            <a:ext cx="484632" cy="741872"/>
          </a:xfrm>
          <a:prstGeom prst="downArrow">
            <a:avLst/>
          </a:prstGeom>
          <a:solidFill>
            <a:schemeClr val="tx1"/>
          </a:solidFill>
          <a:ln w="19050" cap="rnd" algn="ctr">
            <a:solidFill>
              <a:schemeClr val="tx1"/>
            </a:solidFill>
            <a:prstDash val="sysDot"/>
            <a:miter lim="800000"/>
            <a:headEnd/>
            <a:tailEnd/>
          </a:ln>
        </p:spPr>
        <p:txBody>
          <a:bodyPr wrap="none" rtlCol="0" anchor="ctr"/>
          <a:lstStyle/>
          <a:p>
            <a:pPr algn="ctr"/>
            <a:endParaRPr kumimoji="1" lang="ja-JP" altLang="en-US">
              <a:latin typeface="+mn-ea"/>
              <a:ea typeface="+mn-ea"/>
            </a:endParaRPr>
          </a:p>
        </p:txBody>
      </p:sp>
      <p:sp>
        <p:nvSpPr>
          <p:cNvPr id="9" name="テキスト ボックス 8"/>
          <p:cNvSpPr txBox="1"/>
          <p:nvPr/>
        </p:nvSpPr>
        <p:spPr>
          <a:xfrm>
            <a:off x="2298138" y="467812"/>
            <a:ext cx="5405480" cy="2123658"/>
          </a:xfrm>
          <a:prstGeom prst="rect">
            <a:avLst/>
          </a:prstGeom>
          <a:noFill/>
        </p:spPr>
        <p:txBody>
          <a:bodyPr wrap="square" rtlCol="0">
            <a:spAutoFit/>
          </a:bodyPr>
          <a:lstStyle/>
          <a:p>
            <a:r>
              <a:rPr lang="ja-JP" altLang="en-US" sz="3200" dirty="0" smtClean="0"/>
              <a:t>　　　　　国の取り組み</a:t>
            </a:r>
            <a:endParaRPr lang="en-US" altLang="ja-JP" sz="3200" dirty="0" smtClean="0"/>
          </a:p>
          <a:p>
            <a:r>
              <a:rPr lang="ja-JP" altLang="en-US" sz="2800" dirty="0" smtClean="0"/>
              <a:t>　　　　　チャンスは何処に？</a:t>
            </a:r>
            <a:endParaRPr lang="en-US" altLang="ja-JP" sz="2800" dirty="0" smtClean="0"/>
          </a:p>
          <a:p>
            <a:r>
              <a:rPr lang="ja-JP" altLang="en-US" dirty="0" smtClean="0"/>
              <a:t>グレーゾーン</a:t>
            </a:r>
            <a:r>
              <a:rPr lang="ja-JP" altLang="en-US" dirty="0"/>
              <a:t>解消による環境</a:t>
            </a:r>
            <a:r>
              <a:rPr lang="ja-JP" altLang="en-US" dirty="0" smtClean="0"/>
              <a:t>整備　（医療との関係）</a:t>
            </a:r>
            <a:endParaRPr lang="en-US" altLang="ja-JP" dirty="0"/>
          </a:p>
          <a:p>
            <a:r>
              <a:rPr lang="ja-JP" altLang="en-US" dirty="0"/>
              <a:t>地域の医・農商工連携</a:t>
            </a:r>
            <a:endParaRPr lang="en-US" altLang="ja-JP" dirty="0"/>
          </a:p>
          <a:p>
            <a:r>
              <a:rPr lang="ja-JP" altLang="en-US" dirty="0"/>
              <a:t>企業の健康投資、健康</a:t>
            </a:r>
            <a:r>
              <a:rPr lang="ja-JP" altLang="en-US" dirty="0" smtClean="0"/>
              <a:t>経</a:t>
            </a:r>
            <a:r>
              <a:rPr lang="ja-JP" altLang="en-US" dirty="0"/>
              <a:t>営</a:t>
            </a:r>
            <a:endParaRPr lang="en-US" altLang="ja-JP" dirty="0"/>
          </a:p>
          <a:p>
            <a:endParaRPr kumimoji="1" lang="ja-JP" altLang="en-US" dirty="0"/>
          </a:p>
        </p:txBody>
      </p:sp>
      <p:sp>
        <p:nvSpPr>
          <p:cNvPr id="10" name="上下矢印 9"/>
          <p:cNvSpPr/>
          <p:nvPr/>
        </p:nvSpPr>
        <p:spPr bwMode="auto">
          <a:xfrm>
            <a:off x="4625361" y="2273811"/>
            <a:ext cx="422695" cy="776771"/>
          </a:xfrm>
          <a:prstGeom prst="upDownArrow">
            <a:avLst/>
          </a:prstGeom>
          <a:solidFill>
            <a:schemeClr val="tx1"/>
          </a:solidFill>
          <a:ln w="19050" cap="rnd" algn="ctr">
            <a:solidFill>
              <a:schemeClr val="tx1"/>
            </a:solidFill>
            <a:prstDash val="sysDot"/>
            <a:miter lim="800000"/>
            <a:headEnd/>
            <a:tailEnd/>
          </a:ln>
        </p:spPr>
        <p:txBody>
          <a:bodyPr wrap="none" rtlCol="0" anchor="ctr"/>
          <a:lstStyle/>
          <a:p>
            <a:pPr algn="ctr"/>
            <a:endParaRPr kumimoji="1" lang="ja-JP" altLang="en-US">
              <a:latin typeface="+mn-ea"/>
              <a:ea typeface="+mn-ea"/>
            </a:endParaRPr>
          </a:p>
        </p:txBody>
      </p:sp>
      <p:sp>
        <p:nvSpPr>
          <p:cNvPr id="12" name="テキスト ボックス 11"/>
          <p:cNvSpPr txBox="1"/>
          <p:nvPr/>
        </p:nvSpPr>
        <p:spPr>
          <a:xfrm>
            <a:off x="849662" y="2613727"/>
            <a:ext cx="1415772" cy="584775"/>
          </a:xfrm>
          <a:prstGeom prst="rect">
            <a:avLst/>
          </a:prstGeom>
          <a:noFill/>
        </p:spPr>
        <p:txBody>
          <a:bodyPr wrap="none" rtlCol="0">
            <a:spAutoFit/>
          </a:bodyPr>
          <a:lstStyle/>
          <a:p>
            <a:r>
              <a:rPr lang="ja-JP" altLang="en-US" sz="3200" dirty="0" smtClean="0"/>
              <a:t>高齢化</a:t>
            </a:r>
            <a:endParaRPr kumimoji="1" lang="ja-JP" altLang="en-US" sz="3200" dirty="0"/>
          </a:p>
        </p:txBody>
      </p:sp>
      <p:sp>
        <p:nvSpPr>
          <p:cNvPr id="13" name="テキスト ボックス 12"/>
          <p:cNvSpPr txBox="1"/>
          <p:nvPr/>
        </p:nvSpPr>
        <p:spPr>
          <a:xfrm>
            <a:off x="6845863" y="2476163"/>
            <a:ext cx="2550698" cy="584775"/>
          </a:xfrm>
          <a:prstGeom prst="rect">
            <a:avLst/>
          </a:prstGeom>
          <a:noFill/>
        </p:spPr>
        <p:txBody>
          <a:bodyPr wrap="none" rtlCol="0">
            <a:spAutoFit/>
          </a:bodyPr>
          <a:lstStyle/>
          <a:p>
            <a:r>
              <a:rPr kumimoji="1" lang="ja-JP" altLang="en-US" sz="3200" dirty="0" smtClean="0"/>
              <a:t>グローバル化</a:t>
            </a:r>
            <a:endParaRPr kumimoji="1" lang="ja-JP" altLang="en-US" sz="3200" dirty="0"/>
          </a:p>
        </p:txBody>
      </p:sp>
    </p:spTree>
    <p:extLst>
      <p:ext uri="{BB962C8B-B14F-4D97-AF65-F5344CB8AC3E}">
        <p14:creationId xmlns:p14="http://schemas.microsoft.com/office/powerpoint/2010/main" val="137734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69850" y="346764"/>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56563" y="298211"/>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37483" y="362948"/>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91232" y="419593"/>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4036" y="575937"/>
            <a:ext cx="9827325" cy="2238284"/>
          </a:xfrm>
          <a:prstGeom prst="rect">
            <a:avLst/>
          </a:prstGeom>
        </p:spPr>
        <p:style>
          <a:lnRef idx="2">
            <a:schemeClr val="accent1"/>
          </a:lnRef>
          <a:fillRef idx="1">
            <a:schemeClr val="lt1"/>
          </a:fillRef>
          <a:effectRef idx="0">
            <a:schemeClr val="accent1"/>
          </a:effectRef>
          <a:fontRef idx="minor">
            <a:schemeClr val="dk1"/>
          </a:fontRef>
        </p:style>
        <p:txBody>
          <a:bodyPr lIns="108000" rIns="108000" rtlCol="0" anchor="ctr"/>
          <a:lstStyle/>
          <a:p>
            <a:pPr>
              <a:spcAft>
                <a:spcPts val="0"/>
              </a:spcAft>
            </a:pPr>
            <a:r>
              <a:rPr lang="ja-JP" altLang="en-US" b="1" dirty="0" smtClean="0"/>
              <a:t>○新産業創出と医療費削減</a:t>
            </a:r>
            <a:endParaRPr lang="en-US" altLang="ja-JP" b="1" dirty="0" smtClean="0"/>
          </a:p>
          <a:p>
            <a:pPr>
              <a:spcAft>
                <a:spcPts val="0"/>
              </a:spcAft>
            </a:pPr>
            <a:r>
              <a:rPr lang="ja-JP" altLang="en-US" dirty="0"/>
              <a:t>　</a:t>
            </a:r>
            <a:r>
              <a:rPr lang="ja-JP" altLang="en-US" dirty="0" smtClean="0"/>
              <a:t>　・慢性期医療（生活習慣病関連）にかかる</a:t>
            </a:r>
            <a:r>
              <a:rPr lang="ja-JP" altLang="en-US" dirty="0"/>
              <a:t>医療費</a:t>
            </a:r>
            <a:r>
              <a:rPr lang="ja-JP" altLang="en-US" dirty="0" smtClean="0"/>
              <a:t>を</a:t>
            </a:r>
            <a:r>
              <a:rPr lang="ja-JP" altLang="en-US" dirty="0"/>
              <a:t>、公的保険外のサービスを活用した</a:t>
            </a:r>
            <a:r>
              <a:rPr lang="ja-JP" altLang="en-US" spc="-50" dirty="0"/>
              <a:t>予防</a:t>
            </a:r>
            <a:r>
              <a:rPr lang="ja-JP" altLang="en-US" spc="-50" dirty="0" smtClean="0"/>
              <a:t>・健　</a:t>
            </a:r>
            <a:endParaRPr lang="en-US" altLang="ja-JP" spc="-50" dirty="0" smtClean="0"/>
          </a:p>
          <a:p>
            <a:pPr>
              <a:spcAft>
                <a:spcPts val="0"/>
              </a:spcAft>
            </a:pPr>
            <a:r>
              <a:rPr lang="ja-JP" altLang="en-US" spc="-50" dirty="0"/>
              <a:t>　</a:t>
            </a:r>
            <a:r>
              <a:rPr lang="ja-JP" altLang="en-US" spc="-50" dirty="0" smtClean="0"/>
              <a:t>　　康管理にシフトさせること</a:t>
            </a:r>
            <a:r>
              <a:rPr lang="ja-JP" altLang="en-US" spc="-50" dirty="0"/>
              <a:t>（</a:t>
            </a:r>
            <a:r>
              <a:rPr lang="ja-JP" altLang="en-US" b="1" u="sng" dirty="0" smtClean="0">
                <a:solidFill>
                  <a:srgbClr val="FF0000"/>
                </a:solidFill>
              </a:rPr>
              <a:t>セルフメディケーション</a:t>
            </a:r>
            <a:r>
              <a:rPr lang="ja-JP" altLang="en-US" b="1" u="sng" dirty="0">
                <a:solidFill>
                  <a:srgbClr val="FF0000"/>
                </a:solidFill>
              </a:rPr>
              <a:t>の推進</a:t>
            </a:r>
            <a:r>
              <a:rPr lang="ja-JP" altLang="en-US" dirty="0"/>
              <a:t>）</a:t>
            </a:r>
            <a:r>
              <a:rPr lang="ja-JP" altLang="en-US" spc="-50" dirty="0"/>
              <a:t>により、</a:t>
            </a:r>
            <a:r>
              <a:rPr lang="ja-JP" altLang="en-US" b="1" u="sng" spc="-50" dirty="0">
                <a:solidFill>
                  <a:srgbClr val="FF0000"/>
                </a:solidFill>
              </a:rPr>
              <a:t>「</a:t>
            </a:r>
            <a:r>
              <a:rPr lang="ja-JP" altLang="en-US" b="1" u="sng" dirty="0">
                <a:solidFill>
                  <a:srgbClr val="FF0000"/>
                </a:solidFill>
              </a:rPr>
              <a:t>国民の健康増進」、「</a:t>
            </a:r>
            <a:r>
              <a:rPr lang="ja-JP" altLang="en-US" b="1" u="sng" dirty="0" smtClean="0">
                <a:solidFill>
                  <a:srgbClr val="FF0000"/>
                </a:solidFill>
              </a:rPr>
              <a:t>医療費</a:t>
            </a:r>
            <a:endParaRPr lang="en-US" altLang="ja-JP" b="1" u="sng" dirty="0" smtClean="0">
              <a:solidFill>
                <a:srgbClr val="FF0000"/>
              </a:solidFill>
            </a:endParaRPr>
          </a:p>
          <a:p>
            <a:pPr>
              <a:spcAft>
                <a:spcPts val="0"/>
              </a:spcAft>
            </a:pPr>
            <a:r>
              <a:rPr lang="ja-JP" altLang="en-US" b="1" dirty="0">
                <a:solidFill>
                  <a:srgbClr val="FF0000"/>
                </a:solidFill>
              </a:rPr>
              <a:t>　</a:t>
            </a:r>
            <a:r>
              <a:rPr lang="ja-JP" altLang="en-US" b="1" dirty="0" smtClean="0">
                <a:solidFill>
                  <a:srgbClr val="FF0000"/>
                </a:solidFill>
              </a:rPr>
              <a:t>　　</a:t>
            </a:r>
            <a:r>
              <a:rPr lang="ja-JP" altLang="en-US" b="1" u="sng" dirty="0" smtClean="0">
                <a:solidFill>
                  <a:srgbClr val="FF0000"/>
                </a:solidFill>
              </a:rPr>
              <a:t>の削減</a:t>
            </a:r>
            <a:r>
              <a:rPr lang="ja-JP" altLang="en-US" b="1" u="sng" dirty="0">
                <a:solidFill>
                  <a:srgbClr val="FF0000"/>
                </a:solidFill>
              </a:rPr>
              <a:t>」</a:t>
            </a:r>
            <a:r>
              <a:rPr lang="ja-JP" altLang="en-US" b="1" u="sng" dirty="0" smtClean="0">
                <a:solidFill>
                  <a:srgbClr val="FF0000"/>
                </a:solidFill>
              </a:rPr>
              <a:t>、「</a:t>
            </a:r>
            <a:r>
              <a:rPr lang="ja-JP" altLang="en-US" b="1" u="sng" dirty="0">
                <a:solidFill>
                  <a:srgbClr val="FF0000"/>
                </a:solidFill>
              </a:rPr>
              <a:t>新産業</a:t>
            </a:r>
            <a:r>
              <a:rPr lang="ja-JP" altLang="en-US" b="1" u="sng" dirty="0" smtClean="0">
                <a:solidFill>
                  <a:srgbClr val="FF0000"/>
                </a:solidFill>
              </a:rPr>
              <a:t>の創出</a:t>
            </a:r>
            <a:r>
              <a:rPr lang="ja-JP" altLang="en-US" b="1" u="sng" dirty="0">
                <a:solidFill>
                  <a:srgbClr val="FF0000"/>
                </a:solidFill>
              </a:rPr>
              <a:t>」を同時に実現</a:t>
            </a:r>
            <a:r>
              <a:rPr lang="ja-JP" altLang="en-US" dirty="0"/>
              <a:t>。</a:t>
            </a:r>
            <a:endParaRPr lang="en-US" altLang="ja-JP" dirty="0"/>
          </a:p>
          <a:p>
            <a:pPr>
              <a:spcAft>
                <a:spcPts val="0"/>
              </a:spcAft>
            </a:pPr>
            <a:r>
              <a:rPr lang="ja-JP" altLang="en-US" b="1" spc="-50" dirty="0" smtClean="0"/>
              <a:t>○地域経済・コミュニティの活性化</a:t>
            </a:r>
            <a:endParaRPr lang="en-US" altLang="ja-JP" b="1" spc="-50" dirty="0" smtClean="0"/>
          </a:p>
          <a:p>
            <a:pPr>
              <a:spcAft>
                <a:spcPts val="0"/>
              </a:spcAft>
            </a:pPr>
            <a:r>
              <a:rPr lang="ja-JP" altLang="en-US" spc="-50" dirty="0" smtClean="0"/>
              <a:t>　　・</a:t>
            </a:r>
            <a:r>
              <a:rPr lang="ja-JP" altLang="en-US" spc="-50" dirty="0"/>
              <a:t>地域において</a:t>
            </a:r>
            <a:r>
              <a:rPr lang="ja-JP" altLang="en-US" b="1" u="sng" spc="-50" dirty="0">
                <a:solidFill>
                  <a:srgbClr val="FF0000"/>
                </a:solidFill>
              </a:rPr>
              <a:t>人口</a:t>
            </a:r>
            <a:r>
              <a:rPr lang="ja-JP" altLang="en-US" b="1" u="sng" spc="-50" dirty="0" smtClean="0">
                <a:solidFill>
                  <a:srgbClr val="FF0000"/>
                </a:solidFill>
              </a:rPr>
              <a:t>減少と医療費増大</a:t>
            </a:r>
            <a:r>
              <a:rPr lang="ja-JP" altLang="en-US" spc="-50" dirty="0" smtClean="0"/>
              <a:t>が進む中、健康寿命延伸産業の果たすべき役割はますます</a:t>
            </a:r>
            <a:endParaRPr lang="en-US" altLang="ja-JP" spc="-50" dirty="0" smtClean="0"/>
          </a:p>
          <a:p>
            <a:pPr>
              <a:spcAft>
                <a:spcPts val="0"/>
              </a:spcAft>
            </a:pPr>
            <a:r>
              <a:rPr lang="ja-JP" altLang="en-US" spc="-50" dirty="0"/>
              <a:t>　</a:t>
            </a:r>
            <a:r>
              <a:rPr lang="ja-JP" altLang="en-US" spc="-50" dirty="0" smtClean="0"/>
              <a:t>　 拡大。①高齢化に伴う地域の多様な健康ニーズの充足、②農業・観光等の地域産業との連携に</a:t>
            </a:r>
            <a:r>
              <a:rPr lang="ja-JP" altLang="en-US" spc="-50" dirty="0" err="1" smtClean="0"/>
              <a:t>よ</a:t>
            </a:r>
            <a:r>
              <a:rPr lang="ja-JP" altLang="en-US" spc="-50" dirty="0" smtClean="0"/>
              <a:t>　</a:t>
            </a:r>
            <a:endParaRPr lang="en-US" altLang="ja-JP" spc="-50" dirty="0" smtClean="0"/>
          </a:p>
          <a:p>
            <a:pPr>
              <a:spcAft>
                <a:spcPts val="0"/>
              </a:spcAft>
            </a:pPr>
            <a:r>
              <a:rPr lang="ja-JP" altLang="en-US" spc="-50" dirty="0"/>
              <a:t>　</a:t>
            </a:r>
            <a:r>
              <a:rPr lang="ja-JP" altLang="en-US" spc="-50" dirty="0" smtClean="0"/>
              <a:t>　 </a:t>
            </a:r>
            <a:r>
              <a:rPr lang="ja-JP" altLang="en-US" spc="-50" dirty="0" err="1" smtClean="0"/>
              <a:t>る</a:t>
            </a:r>
            <a:r>
              <a:rPr lang="ja-JP" altLang="en-US" spc="-50" dirty="0" smtClean="0"/>
              <a:t>新産業創出（</a:t>
            </a:r>
            <a:r>
              <a:rPr lang="ja-JP" altLang="en-US" b="1" u="sng" spc="-50" dirty="0" smtClean="0">
                <a:solidFill>
                  <a:srgbClr val="FF0000"/>
                </a:solidFill>
              </a:rPr>
              <a:t>医・農商工連携</a:t>
            </a:r>
            <a:r>
              <a:rPr lang="ja-JP" altLang="en-US" spc="-50" dirty="0" smtClean="0"/>
              <a:t>）</a:t>
            </a:r>
            <a:r>
              <a:rPr lang="ja-JP" altLang="en-US" spc="-50" dirty="0"/>
              <a:t>により</a:t>
            </a:r>
            <a:r>
              <a:rPr lang="ja-JP" altLang="en-US" spc="-50" dirty="0" smtClean="0"/>
              <a:t>、</a:t>
            </a:r>
            <a:r>
              <a:rPr lang="ja-JP" altLang="en-US" b="1" u="sng" spc="-50" dirty="0" smtClean="0">
                <a:solidFill>
                  <a:srgbClr val="FF0000"/>
                </a:solidFill>
              </a:rPr>
              <a:t>地域の「経済活性化と医療費削減」につなげる</a:t>
            </a:r>
            <a:r>
              <a:rPr lang="ja-JP" altLang="en-US" spc="-50" dirty="0" smtClean="0"/>
              <a:t>ことが重要。</a:t>
            </a:r>
            <a:endParaRPr lang="en-US" altLang="ja-JP" spc="-50" dirty="0"/>
          </a:p>
        </p:txBody>
      </p:sp>
      <p:grpSp>
        <p:nvGrpSpPr>
          <p:cNvPr id="25" name="グループ化 17"/>
          <p:cNvGrpSpPr>
            <a:grpSpLocks/>
          </p:cNvGrpSpPr>
          <p:nvPr/>
        </p:nvGrpSpPr>
        <p:grpSpPr bwMode="auto">
          <a:xfrm>
            <a:off x="-29231" y="3163351"/>
            <a:ext cx="4856955" cy="3579057"/>
            <a:chOff x="-478323" y="1988723"/>
            <a:chExt cx="11153255" cy="4295112"/>
          </a:xfrm>
        </p:grpSpPr>
        <p:cxnSp>
          <p:nvCxnSpPr>
            <p:cNvPr id="26" name="直線コネクタ 25"/>
            <p:cNvCxnSpPr/>
            <p:nvPr/>
          </p:nvCxnSpPr>
          <p:spPr bwMode="auto">
            <a:xfrm flipH="1">
              <a:off x="438365" y="1988723"/>
              <a:ext cx="3206" cy="4295112"/>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a:off x="438363" y="6277222"/>
              <a:ext cx="9442538" cy="0"/>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8"/>
            <p:cNvSpPr txBox="1">
              <a:spLocks noChangeArrowheads="1"/>
            </p:cNvSpPr>
            <p:nvPr/>
          </p:nvSpPr>
          <p:spPr bwMode="auto">
            <a:xfrm>
              <a:off x="-478323" y="2191153"/>
              <a:ext cx="918638" cy="2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07" tIns="45705" rIns="91407" bIns="4570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a:solidFill>
                    <a:srgbClr val="000000"/>
                  </a:solidFill>
                  <a:latin typeface="Calibri" pitchFamily="34" charset="0"/>
                </a:rPr>
                <a:t>医療費</a:t>
              </a:r>
              <a:endParaRPr lang="en-US" altLang="ja-JP" sz="1400" dirty="0">
                <a:solidFill>
                  <a:srgbClr val="000000"/>
                </a:solidFill>
                <a:latin typeface="Calibri" pitchFamily="34" charset="0"/>
              </a:endParaRPr>
            </a:p>
          </p:txBody>
        </p:sp>
        <p:sp>
          <p:nvSpPr>
            <p:cNvPr id="29" name="テキスト ボックス 9"/>
            <p:cNvSpPr txBox="1">
              <a:spLocks noChangeArrowheads="1"/>
            </p:cNvSpPr>
            <p:nvPr/>
          </p:nvSpPr>
          <p:spPr bwMode="auto">
            <a:xfrm>
              <a:off x="7685439" y="5872219"/>
              <a:ext cx="2491050" cy="36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nchor="ctr" anchorCtr="0">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0000"/>
                  </a:solidFill>
                  <a:latin typeface="Calibri" pitchFamily="34" charset="0"/>
                </a:rPr>
                <a:t>個人の年齢</a:t>
              </a:r>
              <a:endParaRPr lang="en-US" altLang="ja-JP" sz="1400" dirty="0">
                <a:solidFill>
                  <a:srgbClr val="000000"/>
                </a:solidFill>
                <a:latin typeface="Calibri" pitchFamily="34" charset="0"/>
              </a:endParaRPr>
            </a:p>
          </p:txBody>
        </p:sp>
        <p:sp>
          <p:nvSpPr>
            <p:cNvPr id="30" name="テキスト ボックス 33"/>
            <p:cNvSpPr txBox="1">
              <a:spLocks noChangeArrowheads="1"/>
            </p:cNvSpPr>
            <p:nvPr/>
          </p:nvSpPr>
          <p:spPr bwMode="auto">
            <a:xfrm>
              <a:off x="753612" y="2079600"/>
              <a:ext cx="7587223" cy="556432"/>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1407" tIns="45705" rIns="91407" bIns="45705"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smtClean="0">
                  <a:solidFill>
                    <a:srgbClr val="000000"/>
                  </a:solidFill>
                  <a:latin typeface="Calibri" pitchFamily="34" charset="0"/>
                </a:rPr>
                <a:t>　　　公的保険による医療サービスの供給ライン</a:t>
              </a:r>
              <a:endParaRPr lang="en-US" altLang="ja-JP" sz="1100" dirty="0" smtClean="0">
                <a:solidFill>
                  <a:srgbClr val="000000"/>
                </a:solidFill>
                <a:latin typeface="Calibri" pitchFamily="34" charset="0"/>
              </a:endParaRPr>
            </a:p>
            <a:p>
              <a:pPr eaLnBrk="1" hangingPunct="1"/>
              <a:r>
                <a:rPr lang="ja-JP" altLang="en-US" sz="1100" dirty="0" smtClean="0">
                  <a:solidFill>
                    <a:srgbClr val="000000"/>
                  </a:solidFill>
                  <a:latin typeface="Calibri" pitchFamily="34" charset="0"/>
                </a:rPr>
                <a:t>　　　公的保険外サービスを併用した供給ライン</a:t>
              </a:r>
              <a:r>
                <a:rPr lang="ja-JP" altLang="en-US" sz="1050" dirty="0" smtClean="0">
                  <a:solidFill>
                    <a:srgbClr val="000000"/>
                  </a:solidFill>
                  <a:latin typeface="Calibri" pitchFamily="34" charset="0"/>
                </a:rPr>
                <a:t>　　　　　　　　　　　　</a:t>
              </a:r>
              <a:endParaRPr lang="ja-JP" altLang="en-US" sz="1050" dirty="0">
                <a:solidFill>
                  <a:srgbClr val="000000"/>
                </a:solidFill>
                <a:latin typeface="Calibri" pitchFamily="34" charset="0"/>
              </a:endParaRPr>
            </a:p>
          </p:txBody>
        </p:sp>
        <p:cxnSp>
          <p:nvCxnSpPr>
            <p:cNvPr id="31" name="直線コネクタ 30"/>
            <p:cNvCxnSpPr/>
            <p:nvPr/>
          </p:nvCxnSpPr>
          <p:spPr bwMode="auto">
            <a:xfrm>
              <a:off x="933065" y="2227505"/>
              <a:ext cx="399652"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a:off x="930261" y="2459614"/>
              <a:ext cx="40245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bwMode="auto">
            <a:xfrm rot="20197403">
              <a:off x="2341646" y="4911112"/>
              <a:ext cx="4411157" cy="642869"/>
            </a:xfrm>
            <a:prstGeom prst="ellipse">
              <a:avLst/>
            </a:prstGeom>
            <a:solidFill>
              <a:schemeClr val="accent6">
                <a:lumMod val="75000"/>
                <a:alpha val="42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defTabSz="914070" fontAlgn="auto">
                <a:spcBef>
                  <a:spcPts val="0"/>
                </a:spcBef>
                <a:spcAft>
                  <a:spcPts val="0"/>
                </a:spcAft>
                <a:defRPr/>
              </a:pPr>
              <a:endParaRPr lang="ja-JP" altLang="en-US" dirty="0">
                <a:solidFill>
                  <a:prstClr val="white"/>
                </a:solidFill>
              </a:endParaRPr>
            </a:p>
          </p:txBody>
        </p:sp>
        <p:sp>
          <p:nvSpPr>
            <p:cNvPr id="35" name="左矢印 34"/>
            <p:cNvSpPr/>
            <p:nvPr/>
          </p:nvSpPr>
          <p:spPr>
            <a:xfrm rot="19633593">
              <a:off x="5542162" y="4047076"/>
              <a:ext cx="3634128" cy="512168"/>
            </a:xfrm>
            <a:prstGeom prst="lef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テキスト ボックス 52"/>
            <p:cNvSpPr txBox="1">
              <a:spLocks noChangeArrowheads="1"/>
            </p:cNvSpPr>
            <p:nvPr/>
          </p:nvSpPr>
          <p:spPr bwMode="auto">
            <a:xfrm>
              <a:off x="1198881" y="3725276"/>
              <a:ext cx="6696683" cy="6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srgbClr val="002060"/>
                  </a:solidFill>
                  <a:latin typeface="Calibri" pitchFamily="34" charset="0"/>
                </a:rPr>
                <a:t>慢性期医療</a:t>
              </a:r>
              <a:r>
                <a:rPr lang="ja-JP" altLang="en-US" sz="1600" b="1" dirty="0" smtClean="0">
                  <a:solidFill>
                    <a:srgbClr val="002060"/>
                  </a:solidFill>
                  <a:latin typeface="Calibri" pitchFamily="34" charset="0"/>
                </a:rPr>
                <a:t>から予防・</a:t>
              </a:r>
              <a:endParaRPr lang="en-US" altLang="ja-JP" sz="1600" b="1" dirty="0" smtClean="0">
                <a:solidFill>
                  <a:srgbClr val="002060"/>
                </a:solidFill>
                <a:latin typeface="Calibri" pitchFamily="34" charset="0"/>
              </a:endParaRPr>
            </a:p>
            <a:p>
              <a:pPr eaLnBrk="1" hangingPunct="1"/>
              <a:r>
                <a:rPr lang="ja-JP" altLang="en-US" sz="1600" b="1" dirty="0" smtClean="0">
                  <a:solidFill>
                    <a:srgbClr val="002060"/>
                  </a:solidFill>
                  <a:latin typeface="Calibri" pitchFamily="34" charset="0"/>
                </a:rPr>
                <a:t>健康管理への大胆</a:t>
              </a:r>
              <a:r>
                <a:rPr lang="ja-JP" altLang="en-US" sz="1600" b="1" dirty="0">
                  <a:solidFill>
                    <a:srgbClr val="002060"/>
                  </a:solidFill>
                  <a:latin typeface="Calibri" pitchFamily="34" charset="0"/>
                </a:rPr>
                <a:t>な</a:t>
              </a:r>
              <a:r>
                <a:rPr lang="ja-JP" altLang="en-US" sz="1600" b="1" dirty="0" smtClean="0">
                  <a:solidFill>
                    <a:srgbClr val="002060"/>
                  </a:solidFill>
                  <a:latin typeface="Calibri" pitchFamily="34" charset="0"/>
                </a:rPr>
                <a:t>シフト</a:t>
              </a:r>
              <a:endParaRPr lang="ja-JP" altLang="en-US" sz="1600" b="1" dirty="0">
                <a:solidFill>
                  <a:srgbClr val="002060"/>
                </a:solidFill>
                <a:latin typeface="Calibri" pitchFamily="34" charset="0"/>
              </a:endParaRPr>
            </a:p>
          </p:txBody>
        </p:sp>
        <p:sp>
          <p:nvSpPr>
            <p:cNvPr id="38" name="円/楕円 37"/>
            <p:cNvSpPr/>
            <p:nvPr/>
          </p:nvSpPr>
          <p:spPr bwMode="auto">
            <a:xfrm rot="17360599">
              <a:off x="8286084" y="3584998"/>
              <a:ext cx="2217552" cy="957767"/>
            </a:xfrm>
            <a:prstGeom prst="ellipse">
              <a:avLst/>
            </a:prstGeom>
            <a:ln/>
          </p:spPr>
          <p:style>
            <a:lnRef idx="1">
              <a:schemeClr val="accent1"/>
            </a:lnRef>
            <a:fillRef idx="2">
              <a:schemeClr val="accent1"/>
            </a:fillRef>
            <a:effectRef idx="1">
              <a:schemeClr val="accent1"/>
            </a:effectRef>
            <a:fontRef idx="minor">
              <a:schemeClr val="dk1"/>
            </a:fontRef>
          </p:style>
          <p:txBody>
            <a:bodyPr lIns="91407" tIns="45705" rIns="91407" bIns="45705" anchor="ctr"/>
            <a:lstStyle/>
            <a:p>
              <a:pPr algn="ctr" defTabSz="914070" fontAlgn="auto">
                <a:spcBef>
                  <a:spcPts val="0"/>
                </a:spcBef>
                <a:spcAft>
                  <a:spcPts val="0"/>
                </a:spcAft>
                <a:defRPr/>
              </a:pPr>
              <a:endParaRPr lang="ja-JP" altLang="en-US" dirty="0">
                <a:solidFill>
                  <a:prstClr val="white"/>
                </a:solidFill>
              </a:endParaRPr>
            </a:p>
          </p:txBody>
        </p:sp>
        <p:sp>
          <p:nvSpPr>
            <p:cNvPr id="39" name="テキスト ボックス 44"/>
            <p:cNvSpPr txBox="1">
              <a:spLocks noChangeArrowheads="1"/>
            </p:cNvSpPr>
            <p:nvPr/>
          </p:nvSpPr>
          <p:spPr bwMode="auto">
            <a:xfrm>
              <a:off x="8721032" y="3578329"/>
              <a:ext cx="1953900" cy="53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noAutofit/>
            </a:bodyPr>
            <a:lstStyle>
              <a:lvl1pPr marL="92075" indent="-9207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50" b="1" dirty="0" smtClean="0">
                  <a:solidFill>
                    <a:srgbClr val="000000"/>
                  </a:solidFill>
                  <a:latin typeface="Calibri" pitchFamily="34" charset="0"/>
                </a:rPr>
                <a:t>慢性期</a:t>
              </a:r>
              <a:endParaRPr lang="en-US" altLang="ja-JP" sz="1050" b="1" dirty="0" smtClean="0">
                <a:solidFill>
                  <a:srgbClr val="000000"/>
                </a:solidFill>
                <a:latin typeface="Calibri" pitchFamily="34" charset="0"/>
              </a:endParaRPr>
            </a:p>
            <a:p>
              <a:pPr algn="ctr" eaLnBrk="1" hangingPunct="1"/>
              <a:r>
                <a:rPr lang="ja-JP" altLang="en-US" sz="1050" b="1" dirty="0" smtClean="0">
                  <a:solidFill>
                    <a:srgbClr val="000000"/>
                  </a:solidFill>
                  <a:latin typeface="Calibri" pitchFamily="34" charset="0"/>
                </a:rPr>
                <a:t>医療</a:t>
              </a:r>
              <a:endParaRPr lang="en-US" altLang="ja-JP" sz="1050" b="1" dirty="0">
                <a:solidFill>
                  <a:srgbClr val="000000"/>
                </a:solidFill>
                <a:latin typeface="Calibri" pitchFamily="34" charset="0"/>
              </a:endParaRPr>
            </a:p>
          </p:txBody>
        </p:sp>
        <p:sp>
          <p:nvSpPr>
            <p:cNvPr id="40" name="テキスト ボックス 44"/>
            <p:cNvSpPr txBox="1">
              <a:spLocks noChangeArrowheads="1"/>
            </p:cNvSpPr>
            <p:nvPr/>
          </p:nvSpPr>
          <p:spPr bwMode="auto">
            <a:xfrm>
              <a:off x="2922069" y="4931975"/>
              <a:ext cx="3575233" cy="53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noAutofit/>
            </a:bodyPr>
            <a:lstStyle>
              <a:lvl1pPr marL="92075" indent="-9207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50" b="1" dirty="0">
                  <a:solidFill>
                    <a:srgbClr val="000000"/>
                  </a:solidFill>
                  <a:latin typeface="Calibri" pitchFamily="34" charset="0"/>
                </a:rPr>
                <a:t>　</a:t>
              </a:r>
              <a:r>
                <a:rPr lang="ja-JP" altLang="en-US" sz="1050" b="1" dirty="0" smtClean="0">
                  <a:solidFill>
                    <a:srgbClr val="000000"/>
                  </a:solidFill>
                  <a:latin typeface="Calibri" pitchFamily="34" charset="0"/>
                </a:rPr>
                <a:t>公的</a:t>
              </a:r>
              <a:r>
                <a:rPr lang="ja-JP" altLang="en-US" sz="1050" b="1" dirty="0">
                  <a:solidFill>
                    <a:srgbClr val="000000"/>
                  </a:solidFill>
                  <a:latin typeface="Calibri" pitchFamily="34" charset="0"/>
                </a:rPr>
                <a:t>保険外</a:t>
              </a:r>
              <a:r>
                <a:rPr lang="ja-JP" altLang="en-US" sz="1050" b="1" dirty="0" smtClean="0">
                  <a:solidFill>
                    <a:srgbClr val="000000"/>
                  </a:solidFill>
                  <a:latin typeface="Calibri" pitchFamily="34" charset="0"/>
                </a:rPr>
                <a:t>の予防・　</a:t>
              </a:r>
              <a:endParaRPr lang="en-US" altLang="ja-JP" sz="1050" b="1" dirty="0" smtClean="0">
                <a:solidFill>
                  <a:srgbClr val="000000"/>
                </a:solidFill>
                <a:latin typeface="Calibri" pitchFamily="34" charset="0"/>
              </a:endParaRPr>
            </a:p>
            <a:p>
              <a:pPr eaLnBrk="1" hangingPunct="1"/>
              <a:r>
                <a:rPr lang="ja-JP" altLang="en-US" sz="1050" b="1" dirty="0">
                  <a:solidFill>
                    <a:srgbClr val="000000"/>
                  </a:solidFill>
                  <a:latin typeface="Calibri" pitchFamily="34" charset="0"/>
                </a:rPr>
                <a:t>　</a:t>
              </a:r>
              <a:r>
                <a:rPr lang="ja-JP" altLang="en-US" sz="1050" b="1" dirty="0" smtClean="0">
                  <a:solidFill>
                    <a:srgbClr val="000000"/>
                  </a:solidFill>
                  <a:latin typeface="Calibri" pitchFamily="34" charset="0"/>
                </a:rPr>
                <a:t>健康管理サービス</a:t>
              </a:r>
              <a:endParaRPr lang="en-US" altLang="ja-JP" sz="1050" b="1" dirty="0" smtClean="0">
                <a:solidFill>
                  <a:srgbClr val="000000"/>
                </a:solidFill>
                <a:latin typeface="Calibri" pitchFamily="34" charset="0"/>
              </a:endParaRPr>
            </a:p>
            <a:p>
              <a:pPr eaLnBrk="1" hangingPunct="1"/>
              <a:r>
                <a:rPr lang="ja-JP" altLang="en-US" sz="1050" b="1" dirty="0" smtClean="0">
                  <a:solidFill>
                    <a:srgbClr val="000000"/>
                  </a:solidFill>
                  <a:latin typeface="Calibri" pitchFamily="34" charset="0"/>
                </a:rPr>
                <a:t>　の活用</a:t>
              </a:r>
              <a:endParaRPr lang="en-US" altLang="ja-JP" sz="1050" b="1" dirty="0">
                <a:solidFill>
                  <a:srgbClr val="000000"/>
                </a:solidFill>
                <a:latin typeface="Calibri" pitchFamily="34" charset="0"/>
              </a:endParaRPr>
            </a:p>
          </p:txBody>
        </p:sp>
      </p:grpSp>
      <p:sp>
        <p:nvSpPr>
          <p:cNvPr id="41" name="テキスト ボックス 6"/>
          <p:cNvSpPr txBox="1">
            <a:spLocks noChangeArrowheads="1"/>
          </p:cNvSpPr>
          <p:nvPr/>
        </p:nvSpPr>
        <p:spPr bwMode="auto">
          <a:xfrm>
            <a:off x="208310" y="2886681"/>
            <a:ext cx="42317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lang="en-US" altLang="ja-JP" sz="1600" dirty="0" smtClean="0">
                <a:solidFill>
                  <a:srgbClr val="000000"/>
                </a:solidFill>
              </a:rPr>
              <a:t>【</a:t>
            </a:r>
            <a:r>
              <a:rPr lang="ja-JP" altLang="en-US" sz="1600" dirty="0" smtClean="0">
                <a:solidFill>
                  <a:srgbClr val="000000"/>
                </a:solidFill>
              </a:rPr>
              <a:t>予防・健康管理サービスの活用</a:t>
            </a:r>
            <a:r>
              <a:rPr lang="en-US" altLang="ja-JP" sz="1600" dirty="0" smtClean="0">
                <a:solidFill>
                  <a:srgbClr val="000000"/>
                </a:solidFill>
              </a:rPr>
              <a:t>】</a:t>
            </a:r>
            <a:endParaRPr lang="ja-JP" altLang="en-US" sz="1600" dirty="0">
              <a:solidFill>
                <a:srgbClr val="000000"/>
              </a:solidFill>
            </a:endParaRPr>
          </a:p>
        </p:txBody>
      </p:sp>
      <p:sp>
        <p:nvSpPr>
          <p:cNvPr id="42" name="四角形吹き出し 41"/>
          <p:cNvSpPr/>
          <p:nvPr/>
        </p:nvSpPr>
        <p:spPr>
          <a:xfrm>
            <a:off x="2010407" y="3758333"/>
            <a:ext cx="2058899" cy="507493"/>
          </a:xfrm>
          <a:prstGeom prst="wedgeRectCallout">
            <a:avLst>
              <a:gd name="adj1" fmla="val 62488"/>
              <a:gd name="adj2" fmla="val 87190"/>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050" dirty="0" smtClean="0">
                <a:solidFill>
                  <a:schemeClr val="tx1"/>
                </a:solidFill>
              </a:rPr>
              <a:t>慢性期医療</a:t>
            </a:r>
            <a:r>
              <a:rPr lang="ja-JP" altLang="en-US" sz="1050" dirty="0">
                <a:solidFill>
                  <a:schemeClr val="tx1"/>
                </a:solidFill>
              </a:rPr>
              <a:t>（</a:t>
            </a:r>
            <a:r>
              <a:rPr lang="ja-JP" altLang="en-US" sz="1050" dirty="0" smtClean="0">
                <a:solidFill>
                  <a:schemeClr val="tx1"/>
                </a:solidFill>
              </a:rPr>
              <a:t>生活</a:t>
            </a:r>
            <a:r>
              <a:rPr lang="ja-JP" altLang="en-US" sz="1050" dirty="0">
                <a:solidFill>
                  <a:schemeClr val="tx1"/>
                </a:solidFill>
              </a:rPr>
              <a:t>習慣病</a:t>
            </a:r>
            <a:r>
              <a:rPr lang="ja-JP" altLang="en-US" sz="1050" dirty="0" smtClean="0">
                <a:solidFill>
                  <a:schemeClr val="tx1"/>
                </a:solidFill>
              </a:rPr>
              <a:t>関連）の</a:t>
            </a:r>
            <a:r>
              <a:rPr lang="ja-JP" altLang="en-US" sz="1050" dirty="0">
                <a:solidFill>
                  <a:schemeClr val="tx1"/>
                </a:solidFill>
              </a:rPr>
              <a:t>医療費</a:t>
            </a:r>
            <a:r>
              <a:rPr lang="ja-JP" altLang="en-US" sz="1050" dirty="0" smtClean="0">
                <a:solidFill>
                  <a:schemeClr val="tx1"/>
                </a:solidFill>
              </a:rPr>
              <a:t>は</a:t>
            </a:r>
            <a:r>
              <a:rPr lang="ja-JP" altLang="en-US" sz="1050" b="1" u="sng" dirty="0" smtClean="0">
                <a:solidFill>
                  <a:schemeClr val="tx1"/>
                </a:solidFill>
              </a:rPr>
              <a:t>約</a:t>
            </a:r>
            <a:r>
              <a:rPr lang="en-US" altLang="ja-JP" sz="1050" b="1" u="sng" dirty="0">
                <a:solidFill>
                  <a:schemeClr val="tx1"/>
                </a:solidFill>
              </a:rPr>
              <a:t>9.8</a:t>
            </a:r>
            <a:r>
              <a:rPr lang="ja-JP" altLang="en-US" sz="1050" b="1" u="sng" dirty="0" smtClean="0">
                <a:solidFill>
                  <a:schemeClr val="tx1"/>
                </a:solidFill>
              </a:rPr>
              <a:t>兆円</a:t>
            </a:r>
            <a:r>
              <a:rPr lang="ja-JP" altLang="en-US" sz="1050" dirty="0" smtClean="0">
                <a:solidFill>
                  <a:schemeClr val="tx1"/>
                </a:solidFill>
              </a:rPr>
              <a:t>。</a:t>
            </a:r>
            <a:r>
              <a:rPr kumimoji="1" lang="ja-JP" altLang="en-US" sz="1050" dirty="0" smtClean="0">
                <a:solidFill>
                  <a:schemeClr val="tx1"/>
                </a:solidFill>
              </a:rPr>
              <a:t>予防・健康</a:t>
            </a:r>
            <a:endParaRPr kumimoji="1" lang="en-US" altLang="ja-JP" sz="1050" dirty="0" smtClean="0">
              <a:solidFill>
                <a:schemeClr val="tx1"/>
              </a:solidFill>
            </a:endParaRPr>
          </a:p>
          <a:p>
            <a:r>
              <a:rPr lang="ja-JP" altLang="en-US" sz="1050" dirty="0">
                <a:solidFill>
                  <a:schemeClr val="tx1"/>
                </a:solidFill>
              </a:rPr>
              <a:t>管理</a:t>
            </a:r>
            <a:r>
              <a:rPr kumimoji="1" lang="ja-JP" altLang="en-US" sz="1050" dirty="0" smtClean="0">
                <a:solidFill>
                  <a:schemeClr val="tx1"/>
                </a:solidFill>
              </a:rPr>
              <a:t>サービスにより削減可能</a:t>
            </a:r>
            <a:endParaRPr kumimoji="1" lang="ja-JP" altLang="en-US" sz="1050" dirty="0">
              <a:solidFill>
                <a:schemeClr val="tx1"/>
              </a:solidFill>
            </a:endParaRPr>
          </a:p>
        </p:txBody>
      </p:sp>
      <p:sp>
        <p:nvSpPr>
          <p:cNvPr id="49" name="テキスト ボックス 6"/>
          <p:cNvSpPr txBox="1">
            <a:spLocks noChangeArrowheads="1"/>
          </p:cNvSpPr>
          <p:nvPr/>
        </p:nvSpPr>
        <p:spPr bwMode="auto">
          <a:xfrm>
            <a:off x="4826354" y="2877803"/>
            <a:ext cx="4726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lang="en-US" altLang="ja-JP" sz="1600" dirty="0" smtClean="0">
                <a:solidFill>
                  <a:srgbClr val="000000"/>
                </a:solidFill>
              </a:rPr>
              <a:t>【</a:t>
            </a:r>
            <a:r>
              <a:rPr lang="ja-JP" altLang="en-US" sz="1600" dirty="0" smtClean="0">
                <a:solidFill>
                  <a:srgbClr val="000000"/>
                </a:solidFill>
              </a:rPr>
              <a:t>地域経済における予防・健康管理サービスの役割</a:t>
            </a:r>
            <a:r>
              <a:rPr lang="en-US" altLang="ja-JP" sz="1600" dirty="0" smtClean="0">
                <a:solidFill>
                  <a:srgbClr val="000000"/>
                </a:solidFill>
              </a:rPr>
              <a:t>】</a:t>
            </a:r>
            <a:endParaRPr lang="ja-JP" altLang="en-US" sz="1600" dirty="0">
              <a:solidFill>
                <a:srgbClr val="000000"/>
              </a:solidFill>
            </a:endParaRPr>
          </a:p>
        </p:txBody>
      </p:sp>
      <p:sp>
        <p:nvSpPr>
          <p:cNvPr id="54" name="フリーフォーム 53"/>
          <p:cNvSpPr/>
          <p:nvPr/>
        </p:nvSpPr>
        <p:spPr>
          <a:xfrm>
            <a:off x="394407" y="3328609"/>
            <a:ext cx="4087537" cy="3259563"/>
          </a:xfrm>
          <a:custGeom>
            <a:avLst/>
            <a:gdLst>
              <a:gd name="connsiteX0" fmla="*/ 4048125 w 4048125"/>
              <a:gd name="connsiteY0" fmla="*/ 0 h 3667125"/>
              <a:gd name="connsiteX1" fmla="*/ 3543300 w 4048125"/>
              <a:gd name="connsiteY1" fmla="*/ 1600200 h 3667125"/>
              <a:gd name="connsiteX2" fmla="*/ 2552700 w 4048125"/>
              <a:gd name="connsiteY2" fmla="*/ 2800350 h 3667125"/>
              <a:gd name="connsiteX3" fmla="*/ 1057275 w 4048125"/>
              <a:gd name="connsiteY3" fmla="*/ 3429000 h 3667125"/>
              <a:gd name="connsiteX4" fmla="*/ 0 w 4048125"/>
              <a:gd name="connsiteY4" fmla="*/ 3667125 h 36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5" h="3667125">
                <a:moveTo>
                  <a:pt x="4048125" y="0"/>
                </a:moveTo>
                <a:cubicBezTo>
                  <a:pt x="3920331" y="566737"/>
                  <a:pt x="3792538" y="1133475"/>
                  <a:pt x="3543300" y="1600200"/>
                </a:cubicBezTo>
                <a:cubicBezTo>
                  <a:pt x="3294062" y="2066925"/>
                  <a:pt x="2967037" y="2495550"/>
                  <a:pt x="2552700" y="2800350"/>
                </a:cubicBezTo>
                <a:cubicBezTo>
                  <a:pt x="2138363" y="3105150"/>
                  <a:pt x="1482725" y="3284537"/>
                  <a:pt x="1057275" y="3429000"/>
                </a:cubicBezTo>
                <a:cubicBezTo>
                  <a:pt x="631825" y="3573463"/>
                  <a:pt x="315912" y="3620294"/>
                  <a:pt x="0" y="3667125"/>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03932" y="4949872"/>
            <a:ext cx="4019550" cy="1571625"/>
          </a:xfrm>
          <a:custGeom>
            <a:avLst/>
            <a:gdLst>
              <a:gd name="connsiteX0" fmla="*/ 0 w 4019550"/>
              <a:gd name="connsiteY0" fmla="*/ 1571625 h 1571625"/>
              <a:gd name="connsiteX1" fmla="*/ 1219200 w 4019550"/>
              <a:gd name="connsiteY1" fmla="*/ 809625 h 1571625"/>
              <a:gd name="connsiteX2" fmla="*/ 2314575 w 4019550"/>
              <a:gd name="connsiteY2" fmla="*/ 400050 h 1571625"/>
              <a:gd name="connsiteX3" fmla="*/ 3409950 w 4019550"/>
              <a:gd name="connsiteY3" fmla="*/ 114300 h 1571625"/>
              <a:gd name="connsiteX4" fmla="*/ 4019550 w 4019550"/>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50" h="1571625">
                <a:moveTo>
                  <a:pt x="0" y="1571625"/>
                </a:moveTo>
                <a:cubicBezTo>
                  <a:pt x="416718" y="1288256"/>
                  <a:pt x="833437" y="1004888"/>
                  <a:pt x="1219200" y="809625"/>
                </a:cubicBezTo>
                <a:cubicBezTo>
                  <a:pt x="1604963" y="614362"/>
                  <a:pt x="1949450" y="515937"/>
                  <a:pt x="2314575" y="400050"/>
                </a:cubicBezTo>
                <a:cubicBezTo>
                  <a:pt x="2679700" y="284163"/>
                  <a:pt x="3125788" y="180975"/>
                  <a:pt x="3409950" y="114300"/>
                </a:cubicBezTo>
                <a:cubicBezTo>
                  <a:pt x="3694112" y="47625"/>
                  <a:pt x="3856831" y="23812"/>
                  <a:pt x="401955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5"/>
          <p:cNvSpPr txBox="1">
            <a:spLocks noChangeArrowheads="1"/>
          </p:cNvSpPr>
          <p:nvPr/>
        </p:nvSpPr>
        <p:spPr bwMode="auto">
          <a:xfrm>
            <a:off x="0" y="6242"/>
            <a:ext cx="990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b="1" dirty="0" smtClean="0">
                <a:latin typeface="Calibri" pitchFamily="34" charset="0"/>
              </a:rPr>
              <a:t>健康寿命延伸産業の重要性と果たすべき役割</a:t>
            </a:r>
            <a:endParaRPr lang="ja-JP" altLang="en-US" sz="2400" b="1" dirty="0">
              <a:latin typeface="Calibri" pitchFamily="34" charset="0"/>
            </a:endParaRPr>
          </a:p>
        </p:txBody>
      </p:sp>
      <p:sp>
        <p:nvSpPr>
          <p:cNvPr id="59" name="円/楕円 58"/>
          <p:cNvSpPr/>
          <p:nvPr/>
        </p:nvSpPr>
        <p:spPr>
          <a:xfrm>
            <a:off x="4863991" y="3314277"/>
            <a:ext cx="4931302" cy="2670051"/>
          </a:xfrm>
          <a:prstGeom prst="ellipse">
            <a:avLst/>
          </a:prstGeom>
        </p:spPr>
        <p:style>
          <a:lnRef idx="1">
            <a:schemeClr val="accent5"/>
          </a:lnRef>
          <a:fillRef idx="2">
            <a:schemeClr val="accent5"/>
          </a:fillRef>
          <a:effectRef idx="1">
            <a:schemeClr val="accent5"/>
          </a:effectRef>
          <a:fontRef idx="minor">
            <a:schemeClr val="dk1"/>
          </a:fontRef>
        </p:style>
        <p:txBody>
          <a:bodyPr lIns="95782" tIns="47891" rIns="95782" bIns="47891" spcCol="0" rtlCol="0" anchor="ctr"/>
          <a:lstStyle/>
          <a:p>
            <a:pPr algn="ctr"/>
            <a:endParaRPr lang="ja-JP" altLang="en-US" sz="1300" dirty="0"/>
          </a:p>
        </p:txBody>
      </p:sp>
      <p:sp>
        <p:nvSpPr>
          <p:cNvPr id="60" name="円/楕円 59"/>
          <p:cNvSpPr/>
          <p:nvPr/>
        </p:nvSpPr>
        <p:spPr>
          <a:xfrm>
            <a:off x="5575172" y="3951704"/>
            <a:ext cx="3426780" cy="1921246"/>
          </a:xfrm>
          <a:prstGeom prst="ellipse">
            <a:avLst/>
          </a:prstGeom>
        </p:spPr>
        <p:style>
          <a:lnRef idx="1">
            <a:schemeClr val="accent2"/>
          </a:lnRef>
          <a:fillRef idx="2">
            <a:schemeClr val="accent2"/>
          </a:fillRef>
          <a:effectRef idx="1">
            <a:schemeClr val="accent2"/>
          </a:effectRef>
          <a:fontRef idx="minor">
            <a:schemeClr val="dk1"/>
          </a:fontRef>
        </p:style>
        <p:txBody>
          <a:bodyPr lIns="95782" tIns="47891" rIns="95782" bIns="47891" spcCol="0" rtlCol="0" anchor="ctr"/>
          <a:lstStyle/>
          <a:p>
            <a:pPr algn="ctr"/>
            <a:endParaRPr lang="ja-JP" altLang="en-US" sz="1300" dirty="0"/>
          </a:p>
        </p:txBody>
      </p:sp>
      <p:sp>
        <p:nvSpPr>
          <p:cNvPr id="61" name="円/楕円 60"/>
          <p:cNvSpPr/>
          <p:nvPr/>
        </p:nvSpPr>
        <p:spPr>
          <a:xfrm>
            <a:off x="6230795" y="4920724"/>
            <a:ext cx="2147571" cy="82409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5782" tIns="47891" rIns="95782" bIns="47891" spcCol="0" rtlCol="0" anchor="ctr"/>
          <a:lstStyle/>
          <a:p>
            <a:pPr algn="ctr"/>
            <a:endParaRPr lang="ja-JP" altLang="en-US" sz="1000" dirty="0"/>
          </a:p>
        </p:txBody>
      </p:sp>
      <p:sp>
        <p:nvSpPr>
          <p:cNvPr id="62" name="テキスト ボックス 61"/>
          <p:cNvSpPr txBox="1"/>
          <p:nvPr/>
        </p:nvSpPr>
        <p:spPr>
          <a:xfrm>
            <a:off x="6577895" y="5100798"/>
            <a:ext cx="1421336" cy="527605"/>
          </a:xfrm>
          <a:prstGeom prst="rect">
            <a:avLst/>
          </a:prstGeom>
          <a:noFill/>
        </p:spPr>
        <p:txBody>
          <a:bodyPr wrap="none" lIns="95782" tIns="47891" rIns="95782" bIns="47891" rtlCol="0">
            <a:spAutoFit/>
          </a:bodyPr>
          <a:lstStyle/>
          <a:p>
            <a:pPr algn="ctr"/>
            <a:r>
              <a:rPr lang="ja-JP" altLang="en-US" sz="1400" b="1" dirty="0" smtClean="0"/>
              <a:t>医療・介護</a:t>
            </a:r>
            <a:endParaRPr lang="en-US" altLang="ja-JP" sz="1400" b="1" dirty="0" smtClean="0"/>
          </a:p>
          <a:p>
            <a:pPr algn="ctr"/>
            <a:r>
              <a:rPr lang="ja-JP" altLang="en-US" sz="1400" b="1" dirty="0" smtClean="0"/>
              <a:t>（地域包括ケア）</a:t>
            </a:r>
            <a:endParaRPr lang="en-US" altLang="ja-JP" sz="1400" b="1" dirty="0" smtClean="0"/>
          </a:p>
        </p:txBody>
      </p:sp>
      <p:sp>
        <p:nvSpPr>
          <p:cNvPr id="64" name="テキスト ボックス 63"/>
          <p:cNvSpPr txBox="1"/>
          <p:nvPr/>
        </p:nvSpPr>
        <p:spPr>
          <a:xfrm>
            <a:off x="6069697" y="4297247"/>
            <a:ext cx="2488470" cy="527605"/>
          </a:xfrm>
          <a:prstGeom prst="rect">
            <a:avLst/>
          </a:prstGeom>
          <a:solidFill>
            <a:srgbClr val="FFFF00"/>
          </a:solidFill>
        </p:spPr>
        <p:txBody>
          <a:bodyPr wrap="square" lIns="95782" tIns="47891" rIns="95782" bIns="47891" rtlCol="0">
            <a:spAutoFit/>
          </a:bodyPr>
          <a:lstStyle/>
          <a:p>
            <a:pPr algn="ctr"/>
            <a:r>
              <a:rPr lang="ja-JP" altLang="en-US" sz="1400" b="1" dirty="0" smtClean="0">
                <a:latin typeface="+mj-ea"/>
                <a:ea typeface="+mj-ea"/>
              </a:rPr>
              <a:t>公的保険外の</a:t>
            </a:r>
            <a:endParaRPr lang="en-US" altLang="ja-JP" sz="1400" b="1" dirty="0" smtClean="0">
              <a:latin typeface="+mj-ea"/>
              <a:ea typeface="+mj-ea"/>
            </a:endParaRPr>
          </a:p>
          <a:p>
            <a:pPr algn="ctr"/>
            <a:r>
              <a:rPr lang="ja-JP" altLang="en-US" sz="1400" b="1" dirty="0" smtClean="0">
                <a:latin typeface="+mj-ea"/>
                <a:ea typeface="+mj-ea"/>
              </a:rPr>
              <a:t>運動、栄養、保健サービス等</a:t>
            </a:r>
            <a:endParaRPr lang="ja-JP" altLang="en-US" sz="1400" b="1" dirty="0">
              <a:latin typeface="+mj-ea"/>
              <a:ea typeface="+mj-ea"/>
            </a:endParaRPr>
          </a:p>
        </p:txBody>
      </p:sp>
      <p:sp>
        <p:nvSpPr>
          <p:cNvPr id="65" name="テキスト ボックス 64"/>
          <p:cNvSpPr txBox="1"/>
          <p:nvPr/>
        </p:nvSpPr>
        <p:spPr>
          <a:xfrm>
            <a:off x="5927064" y="3399621"/>
            <a:ext cx="2755034" cy="527605"/>
          </a:xfrm>
          <a:prstGeom prst="rect">
            <a:avLst/>
          </a:prstGeom>
          <a:noFill/>
        </p:spPr>
        <p:txBody>
          <a:bodyPr wrap="none" lIns="95782" tIns="47891" rIns="95782" bIns="47891" rtlCol="0">
            <a:spAutoFit/>
          </a:bodyPr>
          <a:lstStyle/>
          <a:p>
            <a:pPr algn="ctr"/>
            <a:r>
              <a:rPr lang="ja-JP" altLang="en-US" sz="1400" b="1" dirty="0" smtClean="0">
                <a:latin typeface="+mj-ea"/>
                <a:ea typeface="+mj-ea"/>
              </a:rPr>
              <a:t>農業・観光等の地域産業との連携</a:t>
            </a:r>
            <a:endParaRPr lang="en-US" altLang="ja-JP" sz="1400" b="1" dirty="0" smtClean="0">
              <a:latin typeface="+mj-ea"/>
              <a:ea typeface="+mj-ea"/>
            </a:endParaRPr>
          </a:p>
          <a:p>
            <a:pPr algn="ctr"/>
            <a:r>
              <a:rPr lang="ja-JP" altLang="en-US" sz="1400" b="1" dirty="0" smtClean="0">
                <a:latin typeface="+mj-ea"/>
                <a:ea typeface="+mj-ea"/>
              </a:rPr>
              <a:t>（医・農商工連携等）</a:t>
            </a:r>
            <a:endParaRPr lang="en-US" altLang="ja-JP" sz="1400" b="1" dirty="0">
              <a:latin typeface="+mj-ea"/>
              <a:ea typeface="+mj-ea"/>
            </a:endParaRPr>
          </a:p>
        </p:txBody>
      </p:sp>
      <p:sp>
        <p:nvSpPr>
          <p:cNvPr id="78" name="上矢印 77"/>
          <p:cNvSpPr/>
          <p:nvPr/>
        </p:nvSpPr>
        <p:spPr>
          <a:xfrm flipV="1">
            <a:off x="6878855" y="6047558"/>
            <a:ext cx="819413" cy="24456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spcCol="0" rtlCol="0" anchor="ctr"/>
          <a:lstStyle/>
          <a:p>
            <a:pPr algn="ctr"/>
            <a:endParaRPr kumimoji="1" lang="ja-JP" altLang="en-US"/>
          </a:p>
        </p:txBody>
      </p:sp>
      <p:sp>
        <p:nvSpPr>
          <p:cNvPr id="79" name="爆発 2 78"/>
          <p:cNvSpPr/>
          <p:nvPr/>
        </p:nvSpPr>
        <p:spPr>
          <a:xfrm>
            <a:off x="4826354" y="6221102"/>
            <a:ext cx="5025008" cy="636897"/>
          </a:xfrm>
          <a:prstGeom prst="irregularSeal2">
            <a:avLst/>
          </a:prstGeom>
          <a:solidFill>
            <a:srgbClr val="FFFF66"/>
          </a:solidFill>
          <a:ln>
            <a:noFill/>
          </a:ln>
        </p:spPr>
        <p:style>
          <a:lnRef idx="1">
            <a:schemeClr val="accent2"/>
          </a:lnRef>
          <a:fillRef idx="2">
            <a:schemeClr val="accent2"/>
          </a:fillRef>
          <a:effectRef idx="1">
            <a:schemeClr val="accent2"/>
          </a:effectRef>
          <a:fontRef idx="minor">
            <a:schemeClr val="dk1"/>
          </a:fontRef>
        </p:style>
        <p:txBody>
          <a:bodyPr lIns="95782" tIns="47891" rIns="95782" bIns="47891" spcCol="0" rtlCol="0" anchor="ctr"/>
          <a:lstStyle/>
          <a:p>
            <a:pPr algn="ctr"/>
            <a:endParaRPr kumimoji="1" lang="ja-JP" altLang="en-US" u="sng" dirty="0">
              <a:solidFill>
                <a:srgbClr val="FF0000"/>
              </a:solidFill>
            </a:endParaRPr>
          </a:p>
        </p:txBody>
      </p:sp>
      <p:sp>
        <p:nvSpPr>
          <p:cNvPr id="80" name="テキスト ボックス 79"/>
          <p:cNvSpPr txBox="1"/>
          <p:nvPr/>
        </p:nvSpPr>
        <p:spPr>
          <a:xfrm>
            <a:off x="4923482" y="6292484"/>
            <a:ext cx="4856177" cy="373716"/>
          </a:xfrm>
          <a:prstGeom prst="rect">
            <a:avLst/>
          </a:prstGeom>
          <a:noFill/>
        </p:spPr>
        <p:txBody>
          <a:bodyPr wrap="square" lIns="95782" tIns="47891" rIns="95782" bIns="47891" rtlCol="0">
            <a:spAutoFit/>
          </a:bodyPr>
          <a:lstStyle/>
          <a:p>
            <a:pPr algn="ctr"/>
            <a:r>
              <a:rPr lang="ja-JP" altLang="en-US" b="1" u="sng" dirty="0">
                <a:solidFill>
                  <a:srgbClr val="FF0000"/>
                </a:solidFill>
                <a:latin typeface="+mj-ea"/>
                <a:ea typeface="+mj-ea"/>
              </a:rPr>
              <a:t>地域</a:t>
            </a:r>
            <a:r>
              <a:rPr lang="ja-JP" altLang="en-US" b="1" u="sng" dirty="0" smtClean="0">
                <a:solidFill>
                  <a:srgbClr val="FF0000"/>
                </a:solidFill>
                <a:latin typeface="+mj-ea"/>
                <a:ea typeface="+mj-ea"/>
              </a:rPr>
              <a:t>の</a:t>
            </a:r>
            <a:r>
              <a:rPr lang="ja-JP" altLang="en-US" b="1" u="sng" dirty="0">
                <a:solidFill>
                  <a:srgbClr val="FF0000"/>
                </a:solidFill>
                <a:latin typeface="+mj-ea"/>
                <a:ea typeface="+mj-ea"/>
              </a:rPr>
              <a:t>経済</a:t>
            </a:r>
            <a:r>
              <a:rPr lang="ja-JP" altLang="en-US" b="1" u="sng" dirty="0" smtClean="0">
                <a:solidFill>
                  <a:srgbClr val="FF0000"/>
                </a:solidFill>
                <a:latin typeface="+mj-ea"/>
                <a:ea typeface="+mj-ea"/>
              </a:rPr>
              <a:t>活性化と医療費削減</a:t>
            </a:r>
            <a:endParaRPr lang="en-US" altLang="ja-JP" b="1" u="sng" dirty="0">
              <a:solidFill>
                <a:srgbClr val="FF0000"/>
              </a:solidFill>
              <a:latin typeface="+mj-ea"/>
              <a:ea typeface="+mj-ea"/>
            </a:endParaRPr>
          </a:p>
        </p:txBody>
      </p:sp>
      <p:sp>
        <p:nvSpPr>
          <p:cNvPr id="5" name="左カーブ矢印 4"/>
          <p:cNvSpPr/>
          <p:nvPr/>
        </p:nvSpPr>
        <p:spPr bwMode="auto">
          <a:xfrm rot="1345237">
            <a:off x="7975689" y="4878847"/>
            <a:ext cx="261707" cy="589797"/>
          </a:xfrm>
          <a:prstGeom prst="curvedLeftArrow">
            <a:avLst/>
          </a:prstGeom>
          <a:solidFill>
            <a:schemeClr val="accent6">
              <a:lumMod val="40000"/>
              <a:lumOff val="60000"/>
            </a:schemeClr>
          </a:solidFill>
          <a:ln w="12700" cap="rnd" algn="ctr">
            <a:solidFill>
              <a:schemeClr val="tx1"/>
            </a:solidFill>
            <a:prstDash val="solid"/>
            <a:miter lim="800000"/>
            <a:headEnd/>
            <a:tailEnd/>
          </a:ln>
        </p:spPr>
        <p:txBody>
          <a:bodyPr wrap="none" rtlCol="0" anchor="ctr"/>
          <a:lstStyle/>
          <a:p>
            <a:pPr algn="ctr"/>
            <a:endParaRPr kumimoji="1" lang="ja-JP" altLang="en-US">
              <a:latin typeface="+mn-ea"/>
              <a:ea typeface="+mn-ea"/>
            </a:endParaRPr>
          </a:p>
        </p:txBody>
      </p:sp>
      <p:sp>
        <p:nvSpPr>
          <p:cNvPr id="6" name="テキスト ボックス 5"/>
          <p:cNvSpPr txBox="1"/>
          <p:nvPr/>
        </p:nvSpPr>
        <p:spPr>
          <a:xfrm>
            <a:off x="8281490" y="4946909"/>
            <a:ext cx="1351652" cy="523220"/>
          </a:xfrm>
          <a:prstGeom prst="rect">
            <a:avLst/>
          </a:prstGeom>
          <a:noFill/>
        </p:spPr>
        <p:txBody>
          <a:bodyPr wrap="none" rtlCol="0">
            <a:spAutoFit/>
          </a:bodyPr>
          <a:lstStyle/>
          <a:p>
            <a:pPr algn="ctr"/>
            <a:r>
              <a:rPr lang="ja-JP" altLang="en-US" sz="1400" b="1" dirty="0" smtClean="0"/>
              <a:t>地域医療・介護</a:t>
            </a:r>
            <a:endParaRPr lang="en-US" altLang="ja-JP" sz="1400" b="1" dirty="0" smtClean="0"/>
          </a:p>
          <a:p>
            <a:pPr algn="ctr"/>
            <a:r>
              <a:rPr lang="ja-JP" altLang="en-US" sz="1400" b="1" dirty="0" smtClean="0"/>
              <a:t>体制</a:t>
            </a:r>
            <a:r>
              <a:rPr kumimoji="1" lang="ja-JP" altLang="en-US" sz="1400" b="1" dirty="0" smtClean="0"/>
              <a:t>の構築</a:t>
            </a:r>
            <a:endParaRPr kumimoji="1" lang="ja-JP" altLang="en-US" sz="1400" b="1" dirty="0"/>
          </a:p>
        </p:txBody>
      </p:sp>
      <p:sp>
        <p:nvSpPr>
          <p:cNvPr id="48" name="左カーブ矢印 47"/>
          <p:cNvSpPr/>
          <p:nvPr/>
        </p:nvSpPr>
        <p:spPr bwMode="auto">
          <a:xfrm rot="808078" flipV="1">
            <a:off x="8182545" y="3643917"/>
            <a:ext cx="305019" cy="642297"/>
          </a:xfrm>
          <a:prstGeom prst="curvedLeftArrow">
            <a:avLst/>
          </a:prstGeom>
          <a:solidFill>
            <a:schemeClr val="accent6">
              <a:lumMod val="40000"/>
              <a:lumOff val="60000"/>
            </a:schemeClr>
          </a:solidFill>
          <a:ln w="12700" cap="rnd" algn="ctr">
            <a:solidFill>
              <a:schemeClr val="tx1"/>
            </a:solidFill>
            <a:prstDash val="solid"/>
            <a:miter lim="800000"/>
            <a:headEnd/>
            <a:tailEnd/>
          </a:ln>
        </p:spPr>
        <p:txBody>
          <a:bodyPr wrap="none" rtlCol="0" anchor="ctr"/>
          <a:lstStyle/>
          <a:p>
            <a:pPr algn="ctr"/>
            <a:endParaRPr kumimoji="1" lang="ja-JP" altLang="en-US">
              <a:latin typeface="+mn-ea"/>
              <a:ea typeface="+mn-ea"/>
            </a:endParaRPr>
          </a:p>
        </p:txBody>
      </p:sp>
      <p:sp>
        <p:nvSpPr>
          <p:cNvPr id="50" name="テキスト ボックス 49"/>
          <p:cNvSpPr txBox="1"/>
          <p:nvPr/>
        </p:nvSpPr>
        <p:spPr>
          <a:xfrm>
            <a:off x="8523653" y="3873579"/>
            <a:ext cx="1082348" cy="307777"/>
          </a:xfrm>
          <a:prstGeom prst="rect">
            <a:avLst/>
          </a:prstGeom>
          <a:noFill/>
        </p:spPr>
        <p:txBody>
          <a:bodyPr wrap="none" rtlCol="0">
            <a:spAutoFit/>
          </a:bodyPr>
          <a:lstStyle/>
          <a:p>
            <a:r>
              <a:rPr lang="ja-JP" altLang="en-US" sz="1400" b="1" dirty="0" smtClean="0"/>
              <a:t>新産業</a:t>
            </a:r>
            <a:r>
              <a:rPr lang="ja-JP" altLang="en-US" sz="1400" b="1" dirty="0"/>
              <a:t>創出</a:t>
            </a:r>
            <a:endParaRPr kumimoji="1" lang="ja-JP" altLang="en-US" sz="1400" b="1" dirty="0"/>
          </a:p>
        </p:txBody>
      </p:sp>
      <p:sp>
        <p:nvSpPr>
          <p:cNvPr id="2" name="正方形/長方形 1"/>
          <p:cNvSpPr/>
          <p:nvPr/>
        </p:nvSpPr>
        <p:spPr bwMode="auto">
          <a:xfrm>
            <a:off x="6069697" y="4255704"/>
            <a:ext cx="2472459" cy="583976"/>
          </a:xfrm>
          <a:prstGeom prst="rect">
            <a:avLst/>
          </a:prstGeom>
          <a:noFill/>
          <a:ln w="57150" cap="rnd" algn="ctr">
            <a:solidFill>
              <a:srgbClr val="FF0000"/>
            </a:solidFill>
            <a:prstDash val="solid"/>
            <a:miter lim="800000"/>
            <a:headEnd/>
            <a:tailEnd/>
          </a:ln>
        </p:spPr>
        <p:txBody>
          <a:bodyPr wrap="none" rtlCol="0" anchor="ctr"/>
          <a:lstStyle/>
          <a:p>
            <a:pPr algn="ctr"/>
            <a:endParaRPr kumimoji="1" lang="ja-JP" altLang="en-US">
              <a:latin typeface="+mn-ea"/>
              <a:ea typeface="+mn-ea"/>
            </a:endParaRPr>
          </a:p>
        </p:txBody>
      </p:sp>
      <p:sp>
        <p:nvSpPr>
          <p:cNvPr id="43" name="スライド番号プレースホルダ 4"/>
          <p:cNvSpPr>
            <a:spLocks noGrp="1"/>
          </p:cNvSpPr>
          <p:nvPr>
            <p:ph type="sldNum" sz="quarter" idx="12"/>
          </p:nvPr>
        </p:nvSpPr>
        <p:spPr>
          <a:xfrm>
            <a:off x="8190910" y="6479342"/>
            <a:ext cx="1754645" cy="478051"/>
          </a:xfrm>
        </p:spPr>
        <p:txBody>
          <a:bodyPr/>
          <a:lstStyle/>
          <a:p>
            <a:pPr>
              <a:defRPr/>
            </a:pPr>
            <a:fld id="{F74C9F40-6DDB-4B1C-AA09-98BBAC484ADB}" type="slidenum">
              <a:rPr lang="ja-JP" altLang="en-US" sz="2400" smtClean="0">
                <a:solidFill>
                  <a:schemeClr val="tx1"/>
                </a:solidFill>
              </a:rPr>
              <a:pPr>
                <a:defRPr/>
              </a:pPr>
              <a:t>1</a:t>
            </a:fld>
            <a:endParaRPr lang="ja-JP" altLang="en-US" sz="2400" dirty="0">
              <a:solidFill>
                <a:schemeClr val="tx1"/>
              </a:solidFill>
            </a:endParaRPr>
          </a:p>
        </p:txBody>
      </p:sp>
      <p:cxnSp>
        <p:nvCxnSpPr>
          <p:cNvPr id="44" name="直線コネクタ 43"/>
          <p:cNvCxnSpPr/>
          <p:nvPr/>
        </p:nvCxnSpPr>
        <p:spPr>
          <a:xfrm>
            <a:off x="-24376" y="476672"/>
            <a:ext cx="9930376" cy="0"/>
          </a:xfrm>
          <a:prstGeom prst="line">
            <a:avLst/>
          </a:prstGeom>
          <a:ln w="79375">
            <a:gradFill flip="none" rotWithShape="1">
              <a:gsLst>
                <a:gs pos="0">
                  <a:srgbClr val="0000FF"/>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92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80838" y="282027"/>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23600" y="306303"/>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53666" y="379132"/>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44980" y="298211"/>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50771" y="411500"/>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8571" y="46049"/>
            <a:ext cx="9897430" cy="461665"/>
          </a:xfrm>
          <a:prstGeom prst="rect">
            <a:avLst/>
          </a:prstGeom>
        </p:spPr>
        <p:txBody>
          <a:bodyPr wrap="square">
            <a:spAutoFit/>
          </a:bodyPr>
          <a:lstStyle/>
          <a:p>
            <a:pPr fontAlgn="auto">
              <a:spcBef>
                <a:spcPts val="0"/>
              </a:spcBef>
              <a:spcAft>
                <a:spcPts val="0"/>
              </a:spcAft>
            </a:pPr>
            <a:r>
              <a:rPr lang="ja-JP" altLang="en-US" sz="2400" b="1" dirty="0" smtClean="0">
                <a:solidFill>
                  <a:prstClr val="black"/>
                </a:solidFill>
                <a:latin typeface="+mj-ea"/>
                <a:ea typeface="+mj-ea"/>
              </a:rPr>
              <a:t>健康産業創出に向けた需給両面からの</a:t>
            </a:r>
            <a:r>
              <a:rPr lang="ja-JP" altLang="en-US" sz="2400" b="1" dirty="0" smtClean="0">
                <a:solidFill>
                  <a:srgbClr val="C00000"/>
                </a:solidFill>
                <a:latin typeface="+mj-ea"/>
                <a:ea typeface="+mj-ea"/>
              </a:rPr>
              <a:t>アクションプラン</a:t>
            </a:r>
          </a:p>
        </p:txBody>
      </p:sp>
      <p:grpSp>
        <p:nvGrpSpPr>
          <p:cNvPr id="35" name="Group 8"/>
          <p:cNvGrpSpPr>
            <a:grpSpLocks/>
          </p:cNvGrpSpPr>
          <p:nvPr/>
        </p:nvGrpSpPr>
        <p:grpSpPr bwMode="auto">
          <a:xfrm>
            <a:off x="0" y="508071"/>
            <a:ext cx="9906000" cy="77787"/>
            <a:chOff x="0" y="746"/>
            <a:chExt cx="6240" cy="49"/>
          </a:xfrm>
        </p:grpSpPr>
        <p:sp>
          <p:nvSpPr>
            <p:cNvPr id="38" name="Rectangle 9"/>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w="9525" algn="ctr">
              <a:noFill/>
              <a:miter lim="800000"/>
              <a:headEnd/>
              <a:tailEnd/>
            </a:ln>
          </p:spPr>
          <p:txBody>
            <a:bodyPr wrap="none" anchor="ctr"/>
            <a:lstStyle/>
            <a:p>
              <a:pPr algn="r"/>
              <a:endParaRPr lang="ja-JP" altLang="en-US" smtClean="0">
                <a:solidFill>
                  <a:prstClr val="black"/>
                </a:solidFill>
                <a:latin typeface="Arial" pitchFamily="34" charset="0"/>
              </a:endParaRPr>
            </a:p>
          </p:txBody>
        </p:sp>
        <p:sp>
          <p:nvSpPr>
            <p:cNvPr id="40" name="Rectangle 10"/>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w="9525" algn="ctr">
              <a:noFill/>
              <a:miter lim="800000"/>
              <a:headEnd/>
              <a:tailEnd/>
            </a:ln>
          </p:spPr>
          <p:txBody>
            <a:bodyPr wrap="none" anchor="ctr"/>
            <a:lstStyle/>
            <a:p>
              <a:pPr algn="r"/>
              <a:endParaRPr lang="ja-JP" altLang="en-US" smtClean="0">
                <a:solidFill>
                  <a:prstClr val="black"/>
                </a:solidFill>
                <a:latin typeface="Arial" pitchFamily="34" charset="0"/>
              </a:endParaRPr>
            </a:p>
          </p:txBody>
        </p:sp>
      </p:grpSp>
      <p:sp>
        <p:nvSpPr>
          <p:cNvPr id="41" name="スライド番号プレースホルダ 4"/>
          <p:cNvSpPr txBox="1">
            <a:spLocks/>
          </p:cNvSpPr>
          <p:nvPr/>
        </p:nvSpPr>
        <p:spPr>
          <a:xfrm>
            <a:off x="8666327" y="6359857"/>
            <a:ext cx="1161663" cy="6339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F74C9F40-6DDB-4B1C-AA09-98BBAC484ADB}" type="slidenum">
              <a:rPr lang="ja-JP" altLang="en-US" sz="2400" smtClean="0">
                <a:solidFill>
                  <a:prstClr val="black"/>
                </a:solidFill>
              </a:rPr>
              <a:pPr algn="r">
                <a:defRPr/>
              </a:pPr>
              <a:t>2</a:t>
            </a:fld>
            <a:endParaRPr lang="ja-JP" altLang="en-US" sz="2400" dirty="0">
              <a:solidFill>
                <a:prstClr val="black"/>
              </a:solidFill>
            </a:endParaRPr>
          </a:p>
        </p:txBody>
      </p:sp>
      <p:sp>
        <p:nvSpPr>
          <p:cNvPr id="78" name="正方形/長方形 77"/>
          <p:cNvSpPr/>
          <p:nvPr/>
        </p:nvSpPr>
        <p:spPr>
          <a:xfrm>
            <a:off x="258793" y="630249"/>
            <a:ext cx="9385540" cy="9665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76213" indent="-176213">
              <a:spcAft>
                <a:spcPts val="600"/>
              </a:spcAft>
            </a:pPr>
            <a:r>
              <a:rPr lang="ja-JP" altLang="en-US" dirty="0" smtClean="0"/>
              <a:t>○国民の健康</a:t>
            </a:r>
            <a:r>
              <a:rPr lang="ja-JP" altLang="en-US" dirty="0"/>
              <a:t>へ</a:t>
            </a:r>
            <a:r>
              <a:rPr lang="ja-JP" altLang="en-US" dirty="0" smtClean="0"/>
              <a:t>の取組に対する意識を、</a:t>
            </a:r>
            <a:r>
              <a:rPr lang="ja-JP" altLang="en-US" dirty="0" smtClean="0">
                <a:solidFill>
                  <a:srgbClr val="C00000"/>
                </a:solidFill>
              </a:rPr>
              <a:t>病気の</a:t>
            </a:r>
            <a:r>
              <a:rPr lang="ja-JP" altLang="en-US" b="1" u="sng" dirty="0" smtClean="0">
                <a:solidFill>
                  <a:srgbClr val="C00000"/>
                </a:solidFill>
              </a:rPr>
              <a:t>「コスト」から健康「投資」へ切り替えていく</a:t>
            </a:r>
            <a:r>
              <a:rPr lang="ja-JP" altLang="en-US" b="1" u="sng" dirty="0" smtClean="0">
                <a:solidFill>
                  <a:schemeClr val="tx1"/>
                </a:solidFill>
              </a:rPr>
              <a:t>こと</a:t>
            </a:r>
            <a:endParaRPr lang="en-US" altLang="ja-JP" dirty="0" smtClean="0">
              <a:solidFill>
                <a:schemeClr val="tx1"/>
              </a:solidFill>
            </a:endParaRPr>
          </a:p>
          <a:p>
            <a:pPr marL="176213" indent="-176213">
              <a:spcAft>
                <a:spcPts val="600"/>
              </a:spcAft>
            </a:pPr>
            <a:r>
              <a:rPr lang="ja-JP" altLang="en-US" dirty="0" smtClean="0"/>
              <a:t>○需給両面からの施策を、</a:t>
            </a:r>
            <a:r>
              <a:rPr lang="ja-JP" altLang="en-US" b="1" u="sng" dirty="0" smtClean="0">
                <a:solidFill>
                  <a:srgbClr val="FF0000"/>
                </a:solidFill>
              </a:rPr>
              <a:t>「新産業創出に向けたアクションプラン」として一体的に実施</a:t>
            </a:r>
            <a:r>
              <a:rPr lang="ja-JP" altLang="en-US" dirty="0" smtClean="0">
                <a:solidFill>
                  <a:schemeClr val="tx1"/>
                </a:solidFill>
              </a:rPr>
              <a:t>していく</a:t>
            </a:r>
            <a:r>
              <a:rPr lang="ja-JP" altLang="en-US" dirty="0" smtClean="0"/>
              <a:t>。</a:t>
            </a:r>
            <a:endParaRPr lang="en-US" altLang="ja-JP" dirty="0" smtClean="0"/>
          </a:p>
        </p:txBody>
      </p:sp>
      <p:graphicFrame>
        <p:nvGraphicFramePr>
          <p:cNvPr id="86" name="図表 85"/>
          <p:cNvGraphicFramePr/>
          <p:nvPr>
            <p:extLst>
              <p:ext uri="{D42A27DB-BD31-4B8C-83A1-F6EECF244321}">
                <p14:modId xmlns:p14="http://schemas.microsoft.com/office/powerpoint/2010/main" val="2554919772"/>
              </p:ext>
            </p:extLst>
          </p:nvPr>
        </p:nvGraphicFramePr>
        <p:xfrm>
          <a:off x="1014524" y="2880454"/>
          <a:ext cx="7868959" cy="3839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 name="テキスト ボックス 17"/>
          <p:cNvSpPr txBox="1"/>
          <p:nvPr/>
        </p:nvSpPr>
        <p:spPr>
          <a:xfrm>
            <a:off x="1014524" y="2936935"/>
            <a:ext cx="3117437"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smtClean="0"/>
              <a:t>グレーゾーン解消・</a:t>
            </a:r>
            <a:endParaRPr lang="en-US" altLang="ja-JP" sz="1600" b="1" dirty="0" smtClean="0"/>
          </a:p>
          <a:p>
            <a:pPr algn="ctr"/>
            <a:r>
              <a:rPr lang="ja-JP" altLang="en-US" sz="1600" b="1" dirty="0" smtClean="0"/>
              <a:t>地域の事業環境整備</a:t>
            </a:r>
            <a:endParaRPr lang="en-US" altLang="ja-JP" sz="1600" b="1" dirty="0" smtClean="0"/>
          </a:p>
        </p:txBody>
      </p:sp>
      <p:sp>
        <p:nvSpPr>
          <p:cNvPr id="88" name="テキスト ボックス 18"/>
          <p:cNvSpPr txBox="1"/>
          <p:nvPr/>
        </p:nvSpPr>
        <p:spPr>
          <a:xfrm>
            <a:off x="5948264" y="4800192"/>
            <a:ext cx="302949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b="1" dirty="0" smtClean="0"/>
              <a:t>運動指導サービス等</a:t>
            </a:r>
            <a:endParaRPr kumimoji="1" lang="en-US" altLang="ja-JP" sz="1600" b="1" dirty="0" smtClean="0"/>
          </a:p>
          <a:p>
            <a:pPr algn="ctr"/>
            <a:r>
              <a:rPr kumimoji="1" lang="ja-JP" altLang="en-US" sz="1600" b="1" dirty="0" smtClean="0"/>
              <a:t>の品質認証</a:t>
            </a:r>
            <a:endParaRPr kumimoji="1" lang="ja-JP" altLang="en-US" sz="1600" b="1" dirty="0"/>
          </a:p>
        </p:txBody>
      </p:sp>
      <p:sp>
        <p:nvSpPr>
          <p:cNvPr id="89" name="テキスト ボックス 19"/>
          <p:cNvSpPr txBox="1"/>
          <p:nvPr/>
        </p:nvSpPr>
        <p:spPr>
          <a:xfrm>
            <a:off x="386923" y="4800193"/>
            <a:ext cx="2645986"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smtClean="0"/>
              <a:t>企業・健保組合の</a:t>
            </a:r>
            <a:endParaRPr lang="en-US" altLang="ja-JP" sz="1600" b="1" dirty="0" smtClean="0"/>
          </a:p>
          <a:p>
            <a:pPr algn="ctr"/>
            <a:r>
              <a:rPr lang="ja-JP" altLang="en-US" sz="1600" b="1" dirty="0" smtClean="0"/>
              <a:t>取組促進による</a:t>
            </a:r>
            <a:endParaRPr lang="en-US" altLang="ja-JP" sz="1600" b="1" dirty="0" smtClean="0"/>
          </a:p>
          <a:p>
            <a:pPr algn="ctr"/>
            <a:r>
              <a:rPr lang="ja-JP" altLang="en-US" sz="1600" b="1" dirty="0" smtClean="0"/>
              <a:t>需要</a:t>
            </a:r>
            <a:r>
              <a:rPr lang="ja-JP" altLang="en-US" sz="1600" b="1" dirty="0"/>
              <a:t>創出</a:t>
            </a:r>
            <a:endParaRPr kumimoji="1" lang="ja-JP" altLang="en-US" sz="1600" b="1" dirty="0"/>
          </a:p>
        </p:txBody>
      </p:sp>
      <p:sp>
        <p:nvSpPr>
          <p:cNvPr id="2" name="テキスト ボックス 1"/>
          <p:cNvSpPr txBox="1"/>
          <p:nvPr/>
        </p:nvSpPr>
        <p:spPr>
          <a:xfrm>
            <a:off x="500332" y="1847861"/>
            <a:ext cx="895421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3200" b="1" dirty="0" smtClean="0">
                <a:solidFill>
                  <a:srgbClr val="C00000"/>
                </a:solidFill>
              </a:rPr>
              <a:t>2020</a:t>
            </a:r>
            <a:r>
              <a:rPr kumimoji="1" lang="ja-JP" altLang="en-US" sz="3200" b="1" dirty="0" smtClean="0">
                <a:solidFill>
                  <a:srgbClr val="C00000"/>
                </a:solidFill>
              </a:rPr>
              <a:t>年に市場規模</a:t>
            </a:r>
            <a:r>
              <a:rPr kumimoji="1" lang="en-US" altLang="ja-JP" sz="3200" b="1" dirty="0" smtClean="0">
                <a:solidFill>
                  <a:srgbClr val="C00000"/>
                </a:solidFill>
              </a:rPr>
              <a:t>10</a:t>
            </a:r>
            <a:r>
              <a:rPr kumimoji="1" lang="ja-JP" altLang="en-US" sz="3200" b="1" dirty="0" smtClean="0">
                <a:solidFill>
                  <a:srgbClr val="C00000"/>
                </a:solidFill>
              </a:rPr>
              <a:t>兆円・雇用</a:t>
            </a:r>
            <a:r>
              <a:rPr kumimoji="1" lang="en-US" altLang="ja-JP" sz="3200" b="1" dirty="0" smtClean="0">
                <a:solidFill>
                  <a:srgbClr val="C00000"/>
                </a:solidFill>
              </a:rPr>
              <a:t>130</a:t>
            </a:r>
            <a:r>
              <a:rPr kumimoji="1" lang="ja-JP" altLang="en-US" sz="3200" b="1" dirty="0" smtClean="0">
                <a:solidFill>
                  <a:srgbClr val="C00000"/>
                </a:solidFill>
              </a:rPr>
              <a:t>万人を創出</a:t>
            </a:r>
            <a:endParaRPr kumimoji="1" lang="en-US" altLang="ja-JP" sz="3200" b="1" dirty="0" smtClean="0">
              <a:solidFill>
                <a:srgbClr val="C00000"/>
              </a:solidFill>
            </a:endParaRPr>
          </a:p>
          <a:p>
            <a:pPr algn="ctr"/>
            <a:r>
              <a:rPr kumimoji="1" lang="ja-JP" altLang="en-US" sz="1200" dirty="0" smtClean="0"/>
              <a:t>（現状：</a:t>
            </a:r>
            <a:r>
              <a:rPr kumimoji="1" lang="en-US" altLang="ja-JP" sz="1200" dirty="0" smtClean="0"/>
              <a:t>4</a:t>
            </a:r>
            <a:r>
              <a:rPr kumimoji="1" lang="ja-JP" altLang="en-US" sz="1200" dirty="0" smtClean="0"/>
              <a:t>兆円・</a:t>
            </a:r>
            <a:r>
              <a:rPr kumimoji="1" lang="en-US" altLang="ja-JP" sz="1200" dirty="0" smtClean="0"/>
              <a:t>51</a:t>
            </a:r>
            <a:r>
              <a:rPr kumimoji="1" lang="ja-JP" altLang="en-US" sz="1200" dirty="0" smtClean="0"/>
              <a:t>万人）</a:t>
            </a:r>
            <a:endParaRPr kumimoji="1" lang="en-US" altLang="ja-JP" sz="1200" dirty="0" smtClean="0"/>
          </a:p>
        </p:txBody>
      </p:sp>
    </p:spTree>
    <p:extLst>
      <p:ext uri="{BB962C8B-B14F-4D97-AF65-F5344CB8AC3E}">
        <p14:creationId xmlns:p14="http://schemas.microsoft.com/office/powerpoint/2010/main" val="596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8571" y="1659"/>
            <a:ext cx="9897430" cy="461665"/>
          </a:xfrm>
          <a:prstGeom prst="rect">
            <a:avLst/>
          </a:prstGeom>
        </p:spPr>
        <p:txBody>
          <a:bodyPr wrap="square">
            <a:spAutoFit/>
          </a:bodyPr>
          <a:lstStyle/>
          <a:p>
            <a:pPr fontAlgn="auto">
              <a:spcBef>
                <a:spcPts val="0"/>
              </a:spcBef>
              <a:spcAft>
                <a:spcPts val="0"/>
              </a:spcAft>
            </a:pPr>
            <a:r>
              <a:rPr lang="en-US" altLang="ja-JP" sz="2400" b="1" dirty="0" smtClean="0">
                <a:solidFill>
                  <a:srgbClr val="000000"/>
                </a:solidFill>
                <a:latin typeface="+mj-ea"/>
              </a:rPr>
              <a:t> </a:t>
            </a:r>
            <a:r>
              <a:rPr lang="ja-JP" altLang="en-US" sz="2400" b="1" dirty="0" smtClean="0">
                <a:solidFill>
                  <a:prstClr val="black"/>
                </a:solidFill>
                <a:latin typeface="+mj-ea"/>
                <a:ea typeface="+mj-ea"/>
              </a:rPr>
              <a:t>アクションプランリスト（１／２）</a:t>
            </a:r>
            <a:endParaRPr lang="ja-JP" altLang="en-US" sz="2400" b="1" dirty="0">
              <a:solidFill>
                <a:prstClr val="black"/>
              </a:solidFill>
              <a:latin typeface="+mj-ea"/>
              <a:ea typeface="+mj-ea"/>
            </a:endParaRPr>
          </a:p>
        </p:txBody>
      </p:sp>
      <p:sp>
        <p:nvSpPr>
          <p:cNvPr id="23" name="四角形吹き出し 22"/>
          <p:cNvSpPr/>
          <p:nvPr/>
        </p:nvSpPr>
        <p:spPr>
          <a:xfrm>
            <a:off x="150828" y="870362"/>
            <a:ext cx="9632364" cy="5848005"/>
          </a:xfrm>
          <a:prstGeom prst="wedgeRectCallout">
            <a:avLst>
              <a:gd name="adj1" fmla="val 9260"/>
              <a:gd name="adj2" fmla="val 49421"/>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endParaRPr kumimoji="1" lang="ja-JP" altLang="en-US" sz="1100" dirty="0"/>
          </a:p>
        </p:txBody>
      </p:sp>
      <p:sp>
        <p:nvSpPr>
          <p:cNvPr id="25" name="テキスト ボックス 24"/>
          <p:cNvSpPr txBox="1"/>
          <p:nvPr/>
        </p:nvSpPr>
        <p:spPr>
          <a:xfrm>
            <a:off x="4957286" y="1272645"/>
            <a:ext cx="4825906" cy="5555367"/>
          </a:xfrm>
          <a:prstGeom prst="rect">
            <a:avLst/>
          </a:prstGeom>
          <a:noFill/>
        </p:spPr>
        <p:txBody>
          <a:bodyPr wrap="square" rtlCol="0">
            <a:spAutoFit/>
          </a:bodyPr>
          <a:lstStyle/>
          <a:p>
            <a:r>
              <a:rPr lang="ja-JP" altLang="en-US" b="1" dirty="0" smtClean="0"/>
              <a:t>（２）地域における新事業</a:t>
            </a:r>
            <a:r>
              <a:rPr lang="ja-JP" altLang="en-US" b="1" dirty="0"/>
              <a:t>創出のため</a:t>
            </a:r>
            <a:r>
              <a:rPr lang="ja-JP" altLang="en-US" b="1" dirty="0" smtClean="0"/>
              <a:t>の環境</a:t>
            </a:r>
            <a:endParaRPr lang="en-US" altLang="ja-JP" b="1" dirty="0" smtClean="0"/>
          </a:p>
          <a:p>
            <a:r>
              <a:rPr lang="ja-JP" altLang="en-US" b="1" dirty="0"/>
              <a:t>　</a:t>
            </a:r>
            <a:r>
              <a:rPr lang="ja-JP" altLang="en-US" b="1" dirty="0" smtClean="0"/>
              <a:t>　　整備</a:t>
            </a:r>
            <a:endParaRPr lang="ja-JP" altLang="en-US" b="1" dirty="0"/>
          </a:p>
          <a:p>
            <a:pPr marL="360000" lvl="0" indent="-457200"/>
            <a:endParaRPr lang="en-US" altLang="ja-JP" sz="300" dirty="0" smtClean="0">
              <a:solidFill>
                <a:prstClr val="black"/>
              </a:solidFill>
            </a:endParaRPr>
          </a:p>
          <a:p>
            <a:pPr marL="360000" lvl="0" indent="-457200"/>
            <a:endParaRPr lang="en-US" altLang="ja-JP" sz="300" dirty="0" smtClean="0">
              <a:solidFill>
                <a:prstClr val="black"/>
              </a:solidFill>
            </a:endParaRPr>
          </a:p>
          <a:p>
            <a:pPr marL="360000" lvl="0" indent="-457200"/>
            <a:endParaRPr lang="en-US" altLang="ja-JP" sz="300" dirty="0" smtClean="0">
              <a:solidFill>
                <a:prstClr val="black"/>
              </a:solidFill>
            </a:endParaRPr>
          </a:p>
          <a:p>
            <a:pPr marL="180000" indent="-457200"/>
            <a:r>
              <a:rPr lang="en-US" altLang="ja-JP" b="1" dirty="0" smtClean="0">
                <a:effectLst>
                  <a:outerShdw blurRad="38100" dist="38100" dir="2700000" algn="tl">
                    <a:srgbClr val="000000">
                      <a:alpha val="43137"/>
                    </a:srgbClr>
                  </a:outerShdw>
                </a:effectLst>
              </a:rPr>
              <a:t>【</a:t>
            </a:r>
            <a:r>
              <a:rPr lang="ja-JP" altLang="en-US" b="1" dirty="0" smtClean="0">
                <a:effectLst>
                  <a:outerShdw blurRad="38100" dist="38100" dir="2700000" algn="tl">
                    <a:srgbClr val="000000">
                      <a:alpha val="43137"/>
                    </a:srgbClr>
                  </a:outerShdw>
                </a:effectLst>
              </a:rPr>
              <a:t>ビジネスモデル</a:t>
            </a:r>
            <a:r>
              <a:rPr lang="en-US" altLang="ja-JP" b="1" dirty="0" smtClean="0">
                <a:effectLst>
                  <a:outerShdw blurRad="38100" dist="38100" dir="2700000" algn="tl">
                    <a:srgbClr val="000000">
                      <a:alpha val="43137"/>
                    </a:srgbClr>
                  </a:outerShdw>
                </a:effectLst>
              </a:rPr>
              <a:t>】</a:t>
            </a:r>
          </a:p>
          <a:p>
            <a:pPr marL="180000" indent="-457200"/>
            <a:r>
              <a:rPr lang="ja-JP" altLang="ja-JP" sz="1600" dirty="0" smtClean="0"/>
              <a:t>○</a:t>
            </a:r>
            <a:r>
              <a:rPr lang="ja-JP" altLang="ja-JP" sz="1600" b="1" dirty="0" smtClean="0">
                <a:solidFill>
                  <a:srgbClr val="FF0000"/>
                </a:solidFill>
              </a:rPr>
              <a:t>「</a:t>
            </a:r>
            <a:r>
              <a:rPr lang="ja-JP" altLang="ja-JP" sz="1600" b="1" dirty="0">
                <a:solidFill>
                  <a:srgbClr val="FF0000"/>
                </a:solidFill>
              </a:rPr>
              <a:t>医・農商工連携」</a:t>
            </a:r>
            <a:r>
              <a:rPr lang="ja-JP" altLang="ja-JP" sz="1600" dirty="0"/>
              <a:t>を推進する</a:t>
            </a:r>
            <a:r>
              <a:rPr lang="ja-JP" altLang="ja-JP" sz="1600" dirty="0" smtClean="0"/>
              <a:t>ため</a:t>
            </a:r>
            <a:r>
              <a:rPr lang="ja-JP" altLang="en-US" sz="1600" dirty="0"/>
              <a:t>に</a:t>
            </a:r>
            <a:r>
              <a:rPr lang="ja-JP" altLang="ja-JP" sz="1600" dirty="0" smtClean="0"/>
              <a:t>、</a:t>
            </a:r>
            <a:r>
              <a:rPr lang="ja-JP" altLang="ja-JP" sz="1600" dirty="0"/>
              <a:t>新事業</a:t>
            </a:r>
            <a:r>
              <a:rPr lang="ja-JP" altLang="ja-JP" sz="1600" dirty="0" smtClean="0"/>
              <a:t>に</a:t>
            </a:r>
            <a:endParaRPr lang="en-US" altLang="ja-JP" sz="1600" dirty="0" smtClean="0"/>
          </a:p>
          <a:p>
            <a:pPr marL="180000" indent="-457200"/>
            <a:r>
              <a:rPr lang="ja-JP" altLang="en-US" sz="1600" dirty="0"/>
              <a:t>　</a:t>
            </a:r>
            <a:r>
              <a:rPr lang="ja-JP" altLang="en-US" sz="1600" dirty="0" smtClean="0"/>
              <a:t>　</a:t>
            </a:r>
            <a:r>
              <a:rPr lang="ja-JP" altLang="ja-JP" sz="1600" dirty="0" smtClean="0"/>
              <a:t>関する</a:t>
            </a:r>
            <a:r>
              <a:rPr lang="ja-JP" altLang="ja-JP" sz="1600" dirty="0"/>
              <a:t>モデル実証事業を支援する</a:t>
            </a:r>
            <a:r>
              <a:rPr lang="ja-JP" altLang="ja-JP" sz="1600" dirty="0" smtClean="0"/>
              <a:t>。</a:t>
            </a:r>
            <a:r>
              <a:rPr lang="ja-JP" altLang="en-US" sz="1600" dirty="0"/>
              <a:t>　</a:t>
            </a:r>
            <a:r>
              <a:rPr lang="ja-JP" altLang="en-US" sz="1600" dirty="0" smtClean="0"/>
              <a:t>　　　　　　　　　　　　　　　　　　　　　　</a:t>
            </a:r>
            <a:endParaRPr lang="en-US" altLang="ja-JP" sz="1600" dirty="0" smtClean="0"/>
          </a:p>
          <a:p>
            <a:pPr marL="180000" indent="-457200"/>
            <a:r>
              <a:rPr lang="ja-JP" altLang="en-US" sz="1600" dirty="0"/>
              <a:t>　</a:t>
            </a:r>
            <a:r>
              <a:rPr lang="ja-JP" altLang="en-US" sz="1600" dirty="0" smtClean="0"/>
              <a:t>　　　　　　　　　　　 　　　　　　 　　［今年度から開始］</a:t>
            </a:r>
            <a:endParaRPr lang="en-US" altLang="ja-JP" sz="1600" dirty="0" smtClean="0"/>
          </a:p>
          <a:p>
            <a:pPr marL="180000" indent="-457200"/>
            <a:r>
              <a:rPr lang="ja-JP" altLang="ja-JP" sz="1600" dirty="0"/>
              <a:t>○</a:t>
            </a:r>
            <a:r>
              <a:rPr lang="ja-JP" altLang="ja-JP" sz="1600" b="1" dirty="0">
                <a:solidFill>
                  <a:srgbClr val="FF0000"/>
                </a:solidFill>
              </a:rPr>
              <a:t>地域版「次世代ヘルスケア産業協議会</a:t>
            </a:r>
            <a:r>
              <a:rPr lang="ja-JP" altLang="ja-JP" sz="1600" b="1" dirty="0" smtClean="0">
                <a:solidFill>
                  <a:srgbClr val="FF0000"/>
                </a:solidFill>
              </a:rPr>
              <a:t>」</a:t>
            </a:r>
            <a:r>
              <a:rPr lang="ja-JP" altLang="en-US" sz="1600" dirty="0" smtClean="0"/>
              <a:t>を</a:t>
            </a:r>
            <a:r>
              <a:rPr lang="ja-JP" altLang="ja-JP" sz="1600" dirty="0" smtClean="0"/>
              <a:t>全国</a:t>
            </a:r>
            <a:endParaRPr lang="en-US" altLang="ja-JP" sz="1600" dirty="0" smtClean="0"/>
          </a:p>
          <a:p>
            <a:pPr marL="180000" indent="-457200"/>
            <a:r>
              <a:rPr lang="ja-JP" altLang="en-US" sz="1600" dirty="0"/>
              <a:t>　</a:t>
            </a:r>
            <a:r>
              <a:rPr lang="ja-JP" altLang="en-US" sz="1600" dirty="0" smtClean="0"/>
              <a:t>　</a:t>
            </a:r>
            <a:r>
              <a:rPr lang="ja-JP" altLang="ja-JP" sz="1600" dirty="0" smtClean="0"/>
              <a:t>展開</a:t>
            </a:r>
            <a:r>
              <a:rPr lang="ja-JP" altLang="en-US" sz="1600" dirty="0" smtClean="0"/>
              <a:t>し、優れたビジネスモデルを普及する。</a:t>
            </a:r>
            <a:endParaRPr lang="en-US" altLang="ja-JP" sz="1600" dirty="0" smtClean="0"/>
          </a:p>
          <a:p>
            <a:pPr marL="180000" indent="-457200"/>
            <a:r>
              <a:rPr lang="ja-JP" altLang="en-US" sz="1600" dirty="0" smtClean="0"/>
              <a:t>　　　　　　　　　　　　　　　　　　　　</a:t>
            </a:r>
            <a:r>
              <a:rPr lang="ja-JP" altLang="en-US" sz="1600" dirty="0"/>
              <a:t>　</a:t>
            </a:r>
            <a:r>
              <a:rPr lang="ja-JP" altLang="en-US" sz="1600" dirty="0" smtClean="0"/>
              <a:t>［今年度から開始］</a:t>
            </a:r>
            <a:endParaRPr lang="en-US" altLang="ja-JP" sz="1600" dirty="0" smtClean="0"/>
          </a:p>
          <a:p>
            <a:pPr marL="180000" indent="-457200"/>
            <a:endParaRPr lang="en-US" altLang="ja-JP" sz="800" dirty="0"/>
          </a:p>
          <a:p>
            <a:pPr marL="180000" indent="-457200"/>
            <a:r>
              <a:rPr lang="en-US" altLang="ja-JP" b="1" dirty="0" smtClean="0">
                <a:effectLst>
                  <a:outerShdw blurRad="38100" dist="38100" dir="2700000" algn="tl">
                    <a:srgbClr val="000000">
                      <a:alpha val="43137"/>
                    </a:srgbClr>
                  </a:outerShdw>
                </a:effectLst>
              </a:rPr>
              <a:t>【</a:t>
            </a:r>
            <a:r>
              <a:rPr lang="ja-JP" altLang="en-US" b="1" dirty="0" smtClean="0">
                <a:effectLst>
                  <a:outerShdw blurRad="38100" dist="38100" dir="2700000" algn="tl">
                    <a:srgbClr val="000000">
                      <a:alpha val="43137"/>
                    </a:srgbClr>
                  </a:outerShdw>
                </a:effectLst>
              </a:rPr>
              <a:t>資金</a:t>
            </a:r>
            <a:r>
              <a:rPr lang="en-US" altLang="ja-JP" b="1" dirty="0" smtClean="0">
                <a:effectLst>
                  <a:outerShdw blurRad="38100" dist="38100" dir="2700000" algn="tl">
                    <a:srgbClr val="000000">
                      <a:alpha val="43137"/>
                    </a:srgbClr>
                  </a:outerShdw>
                </a:effectLst>
              </a:rPr>
              <a:t>】</a:t>
            </a:r>
          </a:p>
          <a:p>
            <a:pPr marL="180000" indent="-457200"/>
            <a:r>
              <a:rPr lang="ja-JP" altLang="en-US" sz="1600" dirty="0" smtClean="0"/>
              <a:t>○</a:t>
            </a:r>
            <a:r>
              <a:rPr lang="ja-JP" altLang="ja-JP" sz="1600" dirty="0" smtClean="0"/>
              <a:t>地域</a:t>
            </a:r>
            <a:r>
              <a:rPr lang="ja-JP" altLang="en-US" sz="1600" dirty="0" smtClean="0"/>
              <a:t>経済活性化支援機構が</a:t>
            </a:r>
            <a:r>
              <a:rPr lang="ja-JP" altLang="ja-JP" sz="1600" b="1" dirty="0" smtClean="0">
                <a:solidFill>
                  <a:srgbClr val="FF0000"/>
                </a:solidFill>
              </a:rPr>
              <a:t>「</a:t>
            </a:r>
            <a:r>
              <a:rPr lang="ja-JP" altLang="ja-JP" sz="1600" b="1" dirty="0">
                <a:solidFill>
                  <a:srgbClr val="FF0000"/>
                </a:solidFill>
              </a:rPr>
              <a:t>地域ヘルスケア産業支援ファンド（仮称）」</a:t>
            </a:r>
            <a:r>
              <a:rPr lang="ja-JP" altLang="ja-JP" sz="1600" dirty="0"/>
              <a:t>を</a:t>
            </a:r>
            <a:r>
              <a:rPr lang="ja-JP" altLang="ja-JP" sz="1600" dirty="0" smtClean="0"/>
              <a:t>創設</a:t>
            </a:r>
            <a:r>
              <a:rPr lang="ja-JP" altLang="en-US" sz="1600" dirty="0" smtClean="0"/>
              <a:t>し、新事業へのリスク</a:t>
            </a:r>
            <a:endParaRPr lang="en-US" altLang="ja-JP" sz="1600" dirty="0" smtClean="0"/>
          </a:p>
          <a:p>
            <a:pPr marL="180000" indent="-457200"/>
            <a:r>
              <a:rPr lang="ja-JP" altLang="en-US" sz="1600" dirty="0"/>
              <a:t>　 </a:t>
            </a:r>
            <a:r>
              <a:rPr lang="ja-JP" altLang="en-US" sz="1600" dirty="0" smtClean="0"/>
              <a:t>マネー・経営人材を供給する。 </a:t>
            </a:r>
            <a:endParaRPr lang="en-US" altLang="ja-JP" sz="1600" dirty="0"/>
          </a:p>
          <a:p>
            <a:pPr marL="180000" indent="-457200"/>
            <a:r>
              <a:rPr lang="ja-JP" altLang="en-US" sz="1600" dirty="0" smtClean="0"/>
              <a:t>　　　　　　　　　　　　　　　  　　　　　　　　 　［今年度中］　　　　　　　　　　　　　　　　　　　　　　</a:t>
            </a:r>
            <a:endParaRPr lang="en-US" altLang="ja-JP" sz="1600" dirty="0" smtClean="0"/>
          </a:p>
          <a:p>
            <a:pPr marL="180000" indent="-457200"/>
            <a:r>
              <a:rPr lang="ja-JP" altLang="en-US" sz="1600" dirty="0" smtClean="0"/>
              <a:t>○政策金融による</a:t>
            </a:r>
            <a:r>
              <a:rPr lang="ja-JP" altLang="en-US" sz="1600" b="1" dirty="0" smtClean="0">
                <a:solidFill>
                  <a:srgbClr val="FF0000"/>
                </a:solidFill>
              </a:rPr>
              <a:t>ヘルスケア産業創出融資制度</a:t>
            </a:r>
            <a:r>
              <a:rPr lang="ja-JP" altLang="en-US" sz="1600" dirty="0" smtClean="0"/>
              <a:t>の設立を</a:t>
            </a:r>
            <a:r>
              <a:rPr lang="ja-JP" altLang="en-US" sz="1600" dirty="0"/>
              <a:t>検討する</a:t>
            </a:r>
            <a:r>
              <a:rPr lang="ja-JP" altLang="en-US" sz="1600" dirty="0" smtClean="0"/>
              <a:t>。　　　</a:t>
            </a:r>
            <a:r>
              <a:rPr lang="ja-JP" altLang="en-US" sz="1600" dirty="0"/>
              <a:t> </a:t>
            </a:r>
            <a:r>
              <a:rPr lang="ja-JP" altLang="en-US" sz="1600" dirty="0" smtClean="0"/>
              <a:t> 　　　 　　　［今夏に制度要求］</a:t>
            </a:r>
            <a:r>
              <a:rPr lang="ja-JP" altLang="en-US" sz="1600" dirty="0"/>
              <a:t>　</a:t>
            </a:r>
            <a:r>
              <a:rPr lang="ja-JP" altLang="en-US" sz="1600" dirty="0" smtClean="0"/>
              <a:t>　　　　　　　　　　　　　　　　　　　　</a:t>
            </a:r>
            <a:endParaRPr lang="en-US" altLang="ja-JP" sz="1600" dirty="0" smtClean="0"/>
          </a:p>
          <a:p>
            <a:pPr marL="180000" indent="-457200"/>
            <a:endParaRPr lang="en-US" altLang="ja-JP" sz="800" dirty="0" smtClean="0"/>
          </a:p>
          <a:p>
            <a:pPr marL="180000" indent="-457200"/>
            <a:r>
              <a:rPr lang="en-US" altLang="ja-JP" b="1" dirty="0" smtClean="0">
                <a:effectLst>
                  <a:outerShdw blurRad="38100" dist="38100" dir="2700000" algn="tl">
                    <a:srgbClr val="000000">
                      <a:alpha val="43137"/>
                    </a:srgbClr>
                  </a:outerShdw>
                </a:effectLst>
              </a:rPr>
              <a:t>【</a:t>
            </a:r>
            <a:r>
              <a:rPr lang="ja-JP" altLang="en-US" b="1" dirty="0" smtClean="0">
                <a:effectLst>
                  <a:outerShdw blurRad="38100" dist="38100" dir="2700000" algn="tl">
                    <a:srgbClr val="000000">
                      <a:alpha val="43137"/>
                    </a:srgbClr>
                  </a:outerShdw>
                </a:effectLst>
              </a:rPr>
              <a:t>人材</a:t>
            </a:r>
            <a:r>
              <a:rPr lang="en-US" altLang="ja-JP" b="1" dirty="0" smtClean="0">
                <a:effectLst>
                  <a:outerShdw blurRad="38100" dist="38100" dir="2700000" algn="tl">
                    <a:srgbClr val="000000">
                      <a:alpha val="43137"/>
                    </a:srgbClr>
                  </a:outerShdw>
                </a:effectLst>
              </a:rPr>
              <a:t>】</a:t>
            </a:r>
          </a:p>
          <a:p>
            <a:pPr marL="180000" indent="-457200"/>
            <a:r>
              <a:rPr lang="ja-JP" altLang="ja-JP" sz="1600" dirty="0" smtClean="0"/>
              <a:t>○</a:t>
            </a:r>
            <a:r>
              <a:rPr lang="ja-JP" altLang="ja-JP" sz="1600" b="1" dirty="0" smtClean="0">
                <a:solidFill>
                  <a:srgbClr val="FF0000"/>
                </a:solidFill>
              </a:rPr>
              <a:t>地域の</a:t>
            </a:r>
            <a:r>
              <a:rPr lang="ja-JP" altLang="en-US" sz="1600" b="1" dirty="0" smtClean="0">
                <a:solidFill>
                  <a:srgbClr val="FF0000"/>
                </a:solidFill>
              </a:rPr>
              <a:t>保健師</a:t>
            </a:r>
            <a:r>
              <a:rPr lang="ja-JP" altLang="ja-JP" sz="1600" b="1" dirty="0" smtClean="0">
                <a:solidFill>
                  <a:srgbClr val="FF0000"/>
                </a:solidFill>
              </a:rPr>
              <a:t>等</a:t>
            </a:r>
            <a:r>
              <a:rPr lang="ja-JP" altLang="ja-JP" sz="1600" b="1" dirty="0">
                <a:solidFill>
                  <a:srgbClr val="FF0000"/>
                </a:solidFill>
              </a:rPr>
              <a:t>の専門人材や</a:t>
            </a:r>
            <a:r>
              <a:rPr lang="ja-JP" altLang="ja-JP" sz="1600" b="1" dirty="0" smtClean="0">
                <a:solidFill>
                  <a:srgbClr val="FF0000"/>
                </a:solidFill>
              </a:rPr>
              <a:t>アクティブシニア人材</a:t>
            </a:r>
            <a:r>
              <a:rPr lang="ja-JP" altLang="ja-JP" sz="1600" b="1" dirty="0">
                <a:solidFill>
                  <a:srgbClr val="FF0000"/>
                </a:solidFill>
              </a:rPr>
              <a:t>を活用</a:t>
            </a:r>
            <a:r>
              <a:rPr lang="ja-JP" altLang="ja-JP" sz="1600" dirty="0"/>
              <a:t>するためのマッチング事業を支援する</a:t>
            </a:r>
            <a:r>
              <a:rPr lang="ja-JP" altLang="ja-JP" sz="1600" dirty="0" smtClean="0"/>
              <a:t>。</a:t>
            </a:r>
            <a:r>
              <a:rPr lang="en-US" altLang="ja-JP" sz="1600" dirty="0" smtClean="0"/>
              <a:t> </a:t>
            </a:r>
            <a:r>
              <a:rPr lang="ja-JP" altLang="en-US" sz="1600" dirty="0" smtClean="0"/>
              <a:t>　</a:t>
            </a:r>
            <a:r>
              <a:rPr lang="en-US" altLang="ja-JP" sz="1600" dirty="0" smtClean="0"/>
              <a:t>                                             </a:t>
            </a:r>
          </a:p>
          <a:p>
            <a:pPr marL="180000" indent="-457200"/>
            <a:r>
              <a:rPr lang="en-US" altLang="ja-JP" sz="1600" dirty="0"/>
              <a:t> </a:t>
            </a:r>
            <a:r>
              <a:rPr lang="en-US" altLang="ja-JP" sz="1600" dirty="0" smtClean="0"/>
              <a:t>                                                 </a:t>
            </a:r>
            <a:r>
              <a:rPr lang="ja-JP" altLang="en-US" sz="1600" dirty="0" smtClean="0"/>
              <a:t>［今年度から開始］</a:t>
            </a:r>
            <a:r>
              <a:rPr lang="ja-JP" altLang="ja-JP" sz="1400" dirty="0"/>
              <a:t>　</a:t>
            </a:r>
            <a:endParaRPr lang="en-US" altLang="ja-JP" sz="1400" dirty="0">
              <a:solidFill>
                <a:prstClr val="black"/>
              </a:solidFill>
            </a:endParaRPr>
          </a:p>
        </p:txBody>
      </p:sp>
      <p:sp>
        <p:nvSpPr>
          <p:cNvPr id="27" name="正方形/長方形 26"/>
          <p:cNvSpPr/>
          <p:nvPr/>
        </p:nvSpPr>
        <p:spPr>
          <a:xfrm>
            <a:off x="4967010" y="1277136"/>
            <a:ext cx="4496586" cy="6178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73000" y="733583"/>
            <a:ext cx="3621079" cy="4071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b="1" dirty="0" smtClean="0"/>
              <a:t>１．新事業創出のための環境整備</a:t>
            </a:r>
            <a:endParaRPr kumimoji="1" lang="ja-JP" altLang="en-US" b="1" dirty="0"/>
          </a:p>
        </p:txBody>
      </p:sp>
      <p:sp>
        <p:nvSpPr>
          <p:cNvPr id="14" name="テキスト ボックス 13"/>
          <p:cNvSpPr txBox="1"/>
          <p:nvPr/>
        </p:nvSpPr>
        <p:spPr>
          <a:xfrm>
            <a:off x="267810" y="1272645"/>
            <a:ext cx="4597153" cy="5447645"/>
          </a:xfrm>
          <a:prstGeom prst="rect">
            <a:avLst/>
          </a:prstGeom>
          <a:noFill/>
        </p:spPr>
        <p:txBody>
          <a:bodyPr wrap="square" rtlCol="0">
            <a:spAutoFit/>
          </a:bodyPr>
          <a:lstStyle/>
          <a:p>
            <a:r>
              <a:rPr lang="ja-JP" altLang="en-US" b="1" dirty="0" smtClean="0"/>
              <a:t>（１）グレーゾーン解消による新事業</a:t>
            </a:r>
            <a:r>
              <a:rPr lang="ja-JP" altLang="en-US" b="1" dirty="0"/>
              <a:t>創出</a:t>
            </a:r>
            <a:r>
              <a:rPr lang="ja-JP" altLang="en-US" b="1" dirty="0" smtClean="0"/>
              <a:t>の</a:t>
            </a:r>
            <a:endParaRPr lang="en-US" altLang="ja-JP" b="1" dirty="0" smtClean="0"/>
          </a:p>
          <a:p>
            <a:r>
              <a:rPr lang="ja-JP" altLang="en-US" b="1" dirty="0"/>
              <a:t>　</a:t>
            </a:r>
            <a:r>
              <a:rPr lang="ja-JP" altLang="en-US" b="1" dirty="0" smtClean="0"/>
              <a:t>　　促進</a:t>
            </a:r>
            <a:endParaRPr lang="ja-JP" altLang="en-US" b="1" dirty="0"/>
          </a:p>
          <a:p>
            <a:pPr marL="360000" lvl="0" indent="-457200"/>
            <a:endParaRPr lang="en-US" altLang="ja-JP" sz="300" dirty="0" smtClean="0">
              <a:solidFill>
                <a:prstClr val="black"/>
              </a:solidFill>
            </a:endParaRPr>
          </a:p>
          <a:p>
            <a:pPr marL="360000" lvl="0" indent="-457200"/>
            <a:endParaRPr lang="en-US" altLang="ja-JP" sz="300" dirty="0" smtClean="0">
              <a:solidFill>
                <a:prstClr val="black"/>
              </a:solidFill>
            </a:endParaRPr>
          </a:p>
          <a:p>
            <a:pPr marL="180000" indent="-457200"/>
            <a:r>
              <a:rPr lang="ja-JP" altLang="ja-JP" sz="1600" dirty="0" smtClean="0"/>
              <a:t>○</a:t>
            </a:r>
            <a:r>
              <a:rPr lang="ja-JP" altLang="en-US" sz="1600" dirty="0" smtClean="0"/>
              <a:t>グレーゾーンに関し、</a:t>
            </a:r>
            <a:r>
              <a:rPr lang="ja-JP" altLang="en-US" sz="1600" b="1" dirty="0" smtClean="0">
                <a:solidFill>
                  <a:srgbClr val="FF0000"/>
                </a:solidFill>
              </a:rPr>
              <a:t>産業競争力強化法に基づく個別事案の解消</a:t>
            </a:r>
            <a:r>
              <a:rPr lang="ja-JP" altLang="en-US" sz="1600" dirty="0" smtClean="0"/>
              <a:t>を促進する。</a:t>
            </a:r>
            <a:r>
              <a:rPr lang="ja-JP" altLang="en-US" sz="1600" dirty="0"/>
              <a:t>併せて</a:t>
            </a:r>
            <a:r>
              <a:rPr lang="ja-JP" altLang="en-US" sz="1600" dirty="0" smtClean="0"/>
              <a:t>、地域での広報・普及を含めた取組を強化する。</a:t>
            </a:r>
            <a:endParaRPr lang="en-US" altLang="ja-JP" sz="1600" dirty="0" smtClean="0"/>
          </a:p>
          <a:p>
            <a:pPr marL="180000" indent="-457200"/>
            <a:r>
              <a:rPr lang="ja-JP" altLang="en-US" sz="1600" dirty="0" smtClean="0"/>
              <a:t>　　　　　　［実施済（さらに個別事案の解消を推進）］</a:t>
            </a:r>
            <a:endParaRPr lang="en-US" altLang="ja-JP" sz="1600" dirty="0" smtClean="0"/>
          </a:p>
          <a:p>
            <a:pPr marL="180000" indent="-457200"/>
            <a:endParaRPr lang="en-US" altLang="ja-JP" sz="1200" dirty="0" smtClean="0">
              <a:solidFill>
                <a:srgbClr val="C00000"/>
              </a:solidFill>
            </a:endParaRPr>
          </a:p>
          <a:p>
            <a:pPr marL="180000" indent="-457200"/>
            <a:r>
              <a:rPr lang="ja-JP" altLang="en-US" sz="1200" dirty="0" smtClean="0">
                <a:solidFill>
                  <a:srgbClr val="C00000"/>
                </a:solidFill>
              </a:rPr>
              <a:t>　　</a:t>
            </a:r>
            <a:r>
              <a:rPr lang="ja-JP" altLang="en-US" sz="1400" b="1" dirty="0" smtClean="0">
                <a:solidFill>
                  <a:srgbClr val="C00000"/>
                </a:solidFill>
              </a:rPr>
              <a:t>グレーゾーン解消の</a:t>
            </a:r>
            <a:r>
              <a:rPr lang="ja-JP" altLang="en-US" sz="1400" b="1" dirty="0">
                <a:solidFill>
                  <a:srgbClr val="C00000"/>
                </a:solidFill>
              </a:rPr>
              <a:t>成果</a:t>
            </a:r>
            <a:r>
              <a:rPr lang="ja-JP" altLang="en-US" sz="1400" b="1" dirty="0" smtClean="0">
                <a:solidFill>
                  <a:srgbClr val="C00000"/>
                </a:solidFill>
              </a:rPr>
              <a:t>（本年２月）　</a:t>
            </a:r>
            <a:endParaRPr lang="en-US" altLang="ja-JP" sz="1200" b="1" u="sng" dirty="0">
              <a:solidFill>
                <a:srgbClr val="C00000"/>
              </a:solidFill>
            </a:endParaRPr>
          </a:p>
          <a:p>
            <a:pPr marL="180000" indent="-457200"/>
            <a:r>
              <a:rPr lang="ja-JP" altLang="en-US" sz="1400" b="1" dirty="0" smtClean="0">
                <a:solidFill>
                  <a:srgbClr val="C00000"/>
                </a:solidFill>
              </a:rPr>
              <a:t>　</a:t>
            </a:r>
            <a:r>
              <a:rPr lang="ja-JP" altLang="en-US" sz="1400" b="1" dirty="0">
                <a:solidFill>
                  <a:srgbClr val="C00000"/>
                </a:solidFill>
              </a:rPr>
              <a:t>　</a:t>
            </a:r>
            <a:r>
              <a:rPr lang="ja-JP" altLang="en-US" sz="1400" b="1" dirty="0" smtClean="0">
                <a:solidFill>
                  <a:srgbClr val="C00000"/>
                </a:solidFill>
              </a:rPr>
              <a:t>　・</a:t>
            </a:r>
            <a:r>
              <a:rPr lang="ja-JP" altLang="en-US" sz="1400" b="1" dirty="0">
                <a:solidFill>
                  <a:srgbClr val="C00000"/>
                </a:solidFill>
              </a:rPr>
              <a:t>医師の</a:t>
            </a:r>
            <a:r>
              <a:rPr lang="ja-JP" altLang="en-US" sz="1400" b="1" dirty="0" smtClean="0">
                <a:solidFill>
                  <a:srgbClr val="C00000"/>
                </a:solidFill>
              </a:rPr>
              <a:t>指導・助言</a:t>
            </a:r>
            <a:r>
              <a:rPr lang="ja-JP" altLang="en-US" sz="1400" b="1" dirty="0">
                <a:solidFill>
                  <a:srgbClr val="C00000"/>
                </a:solidFill>
              </a:rPr>
              <a:t>に基づく</a:t>
            </a:r>
            <a:r>
              <a:rPr lang="ja-JP" altLang="en-US" sz="1400" b="1" dirty="0" smtClean="0">
                <a:solidFill>
                  <a:srgbClr val="C00000"/>
                </a:solidFill>
              </a:rPr>
              <a:t>運動指導サービス</a:t>
            </a:r>
            <a:endParaRPr lang="en-US" altLang="ja-JP" sz="1400" b="1" dirty="0">
              <a:solidFill>
                <a:srgbClr val="C00000"/>
              </a:solidFill>
            </a:endParaRPr>
          </a:p>
          <a:p>
            <a:pPr marL="180000" indent="-457200"/>
            <a:r>
              <a:rPr lang="ja-JP" altLang="en-US" sz="1400" b="1" dirty="0">
                <a:solidFill>
                  <a:srgbClr val="C00000"/>
                </a:solidFill>
              </a:rPr>
              <a:t>　</a:t>
            </a:r>
            <a:r>
              <a:rPr lang="ja-JP" altLang="en-US" sz="1400" b="1" dirty="0" smtClean="0">
                <a:solidFill>
                  <a:srgbClr val="C00000"/>
                </a:solidFill>
              </a:rPr>
              <a:t>　　・</a:t>
            </a:r>
            <a:r>
              <a:rPr lang="ja-JP" altLang="en-US" sz="1400" b="1" dirty="0">
                <a:solidFill>
                  <a:srgbClr val="C00000"/>
                </a:solidFill>
              </a:rPr>
              <a:t>利用者の自己採血による簡易検査</a:t>
            </a:r>
            <a:endParaRPr lang="en-US" altLang="ja-JP" sz="1400" b="1" dirty="0">
              <a:solidFill>
                <a:srgbClr val="C00000"/>
              </a:solidFill>
            </a:endParaRPr>
          </a:p>
          <a:p>
            <a:pPr marL="180000" indent="-457200"/>
            <a:endParaRPr lang="en-US" altLang="ja-JP" sz="800" dirty="0" smtClean="0"/>
          </a:p>
          <a:p>
            <a:pPr marL="180000" indent="-457200"/>
            <a:r>
              <a:rPr lang="ja-JP" altLang="en-US" sz="1600" dirty="0" smtClean="0"/>
              <a:t>○本年３月末に策定した</a:t>
            </a:r>
            <a:r>
              <a:rPr lang="ja-JP" altLang="en-US" sz="1600" b="1" dirty="0" smtClean="0">
                <a:solidFill>
                  <a:srgbClr val="FF0000"/>
                </a:solidFill>
              </a:rPr>
              <a:t>「健康寿命延伸産業分野における新事業活動のガイドライン（５分野）」</a:t>
            </a:r>
            <a:r>
              <a:rPr lang="ja-JP" altLang="en-US" sz="1600" dirty="0" smtClean="0"/>
              <a:t>に</a:t>
            </a:r>
            <a:endParaRPr lang="en-US" altLang="ja-JP" sz="1600" dirty="0" smtClean="0"/>
          </a:p>
          <a:p>
            <a:pPr marL="180000" indent="-457200"/>
            <a:r>
              <a:rPr lang="ja-JP" altLang="en-US" sz="1600" dirty="0"/>
              <a:t> </a:t>
            </a:r>
            <a:r>
              <a:rPr lang="ja-JP" altLang="en-US" sz="1600" dirty="0" smtClean="0"/>
              <a:t>  ついて、個別の解消事例を集積し、今後内容を拡充する等、必要に応じてガイドラインを改定する。</a:t>
            </a:r>
            <a:endParaRPr lang="en-US" altLang="ja-JP" sz="1600" dirty="0" smtClean="0"/>
          </a:p>
          <a:p>
            <a:pPr marL="180000" indent="-457200"/>
            <a:r>
              <a:rPr lang="ja-JP" altLang="en-US" sz="1600" dirty="0" smtClean="0"/>
              <a:t>　　　　　　　　　　　　　　　［実施済（今後適宜改定）］</a:t>
            </a:r>
            <a:endParaRPr lang="en-US" altLang="ja-JP" sz="1400" dirty="0" smtClean="0"/>
          </a:p>
          <a:p>
            <a:pPr marL="180000" indent="-457200"/>
            <a:endParaRPr lang="en-US" altLang="ja-JP" sz="1400" dirty="0" smtClean="0"/>
          </a:p>
          <a:p>
            <a:pPr marL="180000" indent="-457200"/>
            <a:r>
              <a:rPr lang="ja-JP" altLang="en-US" sz="1200" b="1" dirty="0" smtClean="0"/>
              <a:t>　　</a:t>
            </a:r>
            <a:r>
              <a:rPr lang="ja-JP" altLang="en-US" sz="1400" b="1" dirty="0" smtClean="0">
                <a:solidFill>
                  <a:srgbClr val="C00000"/>
                </a:solidFill>
              </a:rPr>
              <a:t>ガイドラインにより、「</a:t>
            </a:r>
            <a:r>
              <a:rPr lang="ja-JP" altLang="en-US" sz="1400" b="1" u="sng" dirty="0" smtClean="0">
                <a:solidFill>
                  <a:srgbClr val="C00000"/>
                </a:solidFill>
              </a:rPr>
              <a:t>新事業創出が見込まれる５分野」</a:t>
            </a:r>
            <a:endParaRPr lang="en-US" altLang="ja-JP" sz="1200" b="1" u="sng" dirty="0" smtClean="0">
              <a:solidFill>
                <a:srgbClr val="C00000"/>
              </a:solidFill>
            </a:endParaRPr>
          </a:p>
          <a:p>
            <a:pPr marL="180000" indent="-457200"/>
            <a:r>
              <a:rPr lang="ja-JP" altLang="en-US" sz="1200" dirty="0">
                <a:solidFill>
                  <a:srgbClr val="C00000"/>
                </a:solidFill>
              </a:rPr>
              <a:t>　</a:t>
            </a:r>
            <a:r>
              <a:rPr lang="ja-JP" altLang="en-US" sz="1200" dirty="0" smtClean="0">
                <a:solidFill>
                  <a:srgbClr val="C00000"/>
                </a:solidFill>
              </a:rPr>
              <a:t>　　・</a:t>
            </a:r>
            <a:r>
              <a:rPr lang="ja-JP" altLang="en-US" sz="1400" b="1" dirty="0" smtClean="0">
                <a:solidFill>
                  <a:srgbClr val="C00000"/>
                </a:solidFill>
              </a:rPr>
              <a:t>医師の指導・助言に基づく運動・栄養指導サービス</a:t>
            </a:r>
            <a:endParaRPr lang="en-US" altLang="ja-JP" sz="1400" b="1" dirty="0" smtClean="0">
              <a:solidFill>
                <a:srgbClr val="C00000"/>
              </a:solidFill>
            </a:endParaRPr>
          </a:p>
          <a:p>
            <a:pPr marL="180000" indent="-457200"/>
            <a:r>
              <a:rPr lang="ja-JP" altLang="en-US" sz="1400" b="1" dirty="0">
                <a:solidFill>
                  <a:srgbClr val="C00000"/>
                </a:solidFill>
              </a:rPr>
              <a:t>　</a:t>
            </a:r>
            <a:r>
              <a:rPr lang="ja-JP" altLang="en-US" sz="1400" b="1" dirty="0" smtClean="0">
                <a:solidFill>
                  <a:srgbClr val="C00000"/>
                </a:solidFill>
              </a:rPr>
              <a:t>　</a:t>
            </a:r>
            <a:r>
              <a:rPr lang="ja-JP" altLang="en-US" sz="1400" b="1" dirty="0">
                <a:solidFill>
                  <a:srgbClr val="C00000"/>
                </a:solidFill>
              </a:rPr>
              <a:t> ・</a:t>
            </a:r>
            <a:r>
              <a:rPr lang="ja-JP" altLang="en-US" sz="1400" b="1" dirty="0" smtClean="0">
                <a:solidFill>
                  <a:srgbClr val="C00000"/>
                </a:solidFill>
              </a:rPr>
              <a:t>通院患者等への病院食の配食サービス</a:t>
            </a:r>
            <a:endParaRPr lang="en-US" altLang="ja-JP" sz="1400" b="1" dirty="0" smtClean="0">
              <a:solidFill>
                <a:srgbClr val="C00000"/>
              </a:solidFill>
            </a:endParaRPr>
          </a:p>
          <a:p>
            <a:pPr marL="180000" indent="-457200"/>
            <a:r>
              <a:rPr lang="ja-JP" altLang="en-US" sz="1400" b="1" dirty="0">
                <a:solidFill>
                  <a:srgbClr val="C00000"/>
                </a:solidFill>
              </a:rPr>
              <a:t>　</a:t>
            </a:r>
            <a:r>
              <a:rPr lang="ja-JP" altLang="en-US" sz="1400" b="1" dirty="0" smtClean="0">
                <a:solidFill>
                  <a:srgbClr val="C00000"/>
                </a:solidFill>
              </a:rPr>
              <a:t>　</a:t>
            </a:r>
            <a:r>
              <a:rPr lang="ja-JP" altLang="en-US" sz="1400" b="1" dirty="0">
                <a:solidFill>
                  <a:srgbClr val="C00000"/>
                </a:solidFill>
              </a:rPr>
              <a:t> </a:t>
            </a:r>
            <a:r>
              <a:rPr lang="ja-JP" altLang="en-US" sz="1400" b="1" dirty="0" smtClean="0">
                <a:solidFill>
                  <a:srgbClr val="C00000"/>
                </a:solidFill>
              </a:rPr>
              <a:t>・利用者の自己採血による簡易な検査（測定）</a:t>
            </a:r>
            <a:endParaRPr lang="en-US" altLang="ja-JP" sz="1400" b="1" dirty="0" smtClean="0">
              <a:solidFill>
                <a:srgbClr val="C00000"/>
              </a:solidFill>
            </a:endParaRPr>
          </a:p>
          <a:p>
            <a:pPr marL="180000" indent="-457200"/>
            <a:r>
              <a:rPr lang="ja-JP" altLang="en-US" sz="1400" b="1" dirty="0">
                <a:solidFill>
                  <a:srgbClr val="C00000"/>
                </a:solidFill>
              </a:rPr>
              <a:t>　</a:t>
            </a:r>
            <a:r>
              <a:rPr lang="ja-JP" altLang="en-US" sz="1400" b="1" dirty="0" smtClean="0">
                <a:solidFill>
                  <a:srgbClr val="C00000"/>
                </a:solidFill>
              </a:rPr>
              <a:t>　 ・健康管理のためのレセプトデータ等の分析</a:t>
            </a:r>
            <a:endParaRPr lang="en-US" altLang="ja-JP" sz="1400" b="1" dirty="0" smtClean="0">
              <a:solidFill>
                <a:srgbClr val="C00000"/>
              </a:solidFill>
            </a:endParaRPr>
          </a:p>
          <a:p>
            <a:pPr marL="180000" indent="-457200"/>
            <a:r>
              <a:rPr lang="ja-JP" altLang="en-US" sz="1400" b="1" dirty="0" smtClean="0">
                <a:solidFill>
                  <a:srgbClr val="C00000"/>
                </a:solidFill>
              </a:rPr>
              <a:t>　　 ・地域の関係者が連携した複合的な生活支援サービス</a:t>
            </a:r>
            <a:r>
              <a:rPr lang="ja-JP" altLang="ja-JP" sz="1600" b="1" dirty="0"/>
              <a:t>　</a:t>
            </a:r>
            <a:endParaRPr lang="en-US" altLang="ja-JP" sz="1600" b="1" dirty="0">
              <a:solidFill>
                <a:prstClr val="black"/>
              </a:solidFill>
            </a:endParaRPr>
          </a:p>
        </p:txBody>
      </p:sp>
      <p:sp>
        <p:nvSpPr>
          <p:cNvPr id="16" name="正方形/長方形 15"/>
          <p:cNvSpPr/>
          <p:nvPr/>
        </p:nvSpPr>
        <p:spPr>
          <a:xfrm>
            <a:off x="285357" y="1258028"/>
            <a:ext cx="4357664" cy="6178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bwMode="auto">
          <a:xfrm>
            <a:off x="487861" y="5199907"/>
            <a:ext cx="4377101" cy="1481884"/>
          </a:xfrm>
          <a:prstGeom prst="rect">
            <a:avLst/>
          </a:prstGeom>
          <a:noFill/>
          <a:ln w="38100" cap="rnd" cmpd="dbl" algn="ctr">
            <a:solidFill>
              <a:srgbClr val="FF0000"/>
            </a:solidFill>
            <a:prstDash val="solid"/>
            <a:miter lim="800000"/>
            <a:headEnd/>
            <a:tailEnd/>
          </a:ln>
        </p:spPr>
        <p:txBody>
          <a:bodyPr wrap="none" rtlCol="0" anchor="ctr"/>
          <a:lstStyle/>
          <a:p>
            <a:pPr algn="ctr"/>
            <a:endParaRPr kumimoji="1" lang="ja-JP" altLang="en-US">
              <a:latin typeface="+mn-ea"/>
              <a:ea typeface="+mn-ea"/>
            </a:endParaRPr>
          </a:p>
        </p:txBody>
      </p:sp>
      <p:sp>
        <p:nvSpPr>
          <p:cNvPr id="15" name="正方形/長方形 14"/>
          <p:cNvSpPr/>
          <p:nvPr/>
        </p:nvSpPr>
        <p:spPr bwMode="auto">
          <a:xfrm>
            <a:off x="463297" y="3116172"/>
            <a:ext cx="4401665" cy="670282"/>
          </a:xfrm>
          <a:prstGeom prst="rect">
            <a:avLst/>
          </a:prstGeom>
          <a:noFill/>
          <a:ln w="38100" cap="rnd" cmpd="dbl" algn="ctr">
            <a:solidFill>
              <a:srgbClr val="FF0000"/>
            </a:solidFill>
            <a:prstDash val="solid"/>
            <a:miter lim="800000"/>
            <a:headEnd/>
            <a:tailEnd/>
          </a:ln>
        </p:spPr>
        <p:txBody>
          <a:bodyPr wrap="none" rtlCol="0" anchor="ctr"/>
          <a:lstStyle/>
          <a:p>
            <a:pPr algn="ctr"/>
            <a:endParaRPr kumimoji="1" lang="ja-JP" altLang="en-US">
              <a:latin typeface="+mn-ea"/>
              <a:ea typeface="+mn-ea"/>
            </a:endParaRPr>
          </a:p>
        </p:txBody>
      </p:sp>
      <p:sp>
        <p:nvSpPr>
          <p:cNvPr id="17" name="スライド番号プレースホルダ 4"/>
          <p:cNvSpPr>
            <a:spLocks noGrp="1"/>
          </p:cNvSpPr>
          <p:nvPr>
            <p:ph type="sldNum" sz="quarter" idx="12"/>
          </p:nvPr>
        </p:nvSpPr>
        <p:spPr>
          <a:xfrm>
            <a:off x="8190910" y="6479342"/>
            <a:ext cx="1754645" cy="478051"/>
          </a:xfrm>
        </p:spPr>
        <p:txBody>
          <a:bodyPr/>
          <a:lstStyle/>
          <a:p>
            <a:pPr>
              <a:defRPr/>
            </a:pPr>
            <a:fld id="{F74C9F40-6DDB-4B1C-AA09-98BBAC484ADB}" type="slidenum">
              <a:rPr lang="ja-JP" altLang="en-US" sz="2400" smtClean="0">
                <a:solidFill>
                  <a:schemeClr val="tx1"/>
                </a:solidFill>
              </a:rPr>
              <a:pPr>
                <a:defRPr/>
              </a:pPr>
              <a:t>3</a:t>
            </a:fld>
            <a:endParaRPr lang="ja-JP" altLang="en-US" sz="2400" dirty="0">
              <a:solidFill>
                <a:schemeClr val="tx1"/>
              </a:solidFill>
            </a:endParaRPr>
          </a:p>
        </p:txBody>
      </p:sp>
      <p:cxnSp>
        <p:nvCxnSpPr>
          <p:cNvPr id="18" name="直線コネクタ 17"/>
          <p:cNvCxnSpPr/>
          <p:nvPr/>
        </p:nvCxnSpPr>
        <p:spPr>
          <a:xfrm>
            <a:off x="-24376" y="476672"/>
            <a:ext cx="9930376" cy="0"/>
          </a:xfrm>
          <a:prstGeom prst="line">
            <a:avLst/>
          </a:prstGeom>
          <a:ln w="79375">
            <a:gradFill flip="none" rotWithShape="1">
              <a:gsLst>
                <a:gs pos="0">
                  <a:srgbClr val="0000FF"/>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695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7"/>
          <p:cNvSpPr txBox="1">
            <a:spLocks noChangeArrowheads="1"/>
          </p:cNvSpPr>
          <p:nvPr/>
        </p:nvSpPr>
        <p:spPr bwMode="auto">
          <a:xfrm>
            <a:off x="93850" y="709197"/>
            <a:ext cx="9636745" cy="519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noAutofit/>
          </a:bodyPr>
          <a:lstStyle>
            <a:defPPr>
              <a:defRPr lang="ja-JP"/>
            </a:defPPr>
            <a:lvl1pPr marL="314325" lvl="0" indent="-628650">
              <a:spcBef>
                <a:spcPts val="100"/>
              </a:spcBef>
              <a:defRPr sz="1600">
                <a:solidFill>
                  <a:prstClr val="black"/>
                </a:solidFill>
                <a:latin typeface="Calibri"/>
                <a:ea typeface="ＭＳ Ｐゴシック"/>
              </a:defRPr>
            </a:lvl1pPr>
            <a:lvl2pPr marL="742950" indent="-285750" eaLnBrk="0" hangingPunct="0">
              <a:defRPr>
                <a:latin typeface="Arial" charset="0"/>
                <a:ea typeface="ＭＳ Ｐゴシック" pitchFamily="50" charset="-128"/>
              </a:defRPr>
            </a:lvl2pPr>
            <a:lvl3pPr marL="1143000" indent="-228600" eaLnBrk="0" hangingPunct="0">
              <a:defRPr>
                <a:latin typeface="Arial" charset="0"/>
                <a:ea typeface="ＭＳ Ｐゴシック" pitchFamily="50" charset="-128"/>
              </a:defRPr>
            </a:lvl3pPr>
            <a:lvl4pPr marL="1600200" indent="-228600" eaLnBrk="0" hangingPunct="0">
              <a:defRPr>
                <a:latin typeface="Arial" charset="0"/>
                <a:ea typeface="ＭＳ Ｐゴシック" pitchFamily="50" charset="-128"/>
              </a:defRPr>
            </a:lvl4pPr>
            <a:lvl5pPr marL="2057400" indent="-228600" eaLnBrk="0" hangingPunct="0">
              <a:defRPr>
                <a:latin typeface="Arial" charset="0"/>
                <a:ea typeface="ＭＳ Ｐゴシック" pitchFamily="50" charset="-128"/>
              </a:defRPr>
            </a:lvl5pPr>
            <a:lvl6pPr marL="2514600" indent="-228600" eaLnBrk="0" fontAlgn="base" hangingPunct="0">
              <a:spcBef>
                <a:spcPct val="0"/>
              </a:spcBef>
              <a:spcAft>
                <a:spcPct val="0"/>
              </a:spcAft>
              <a:defRPr>
                <a:latin typeface="Arial" charset="0"/>
                <a:ea typeface="ＭＳ Ｐゴシック" pitchFamily="50" charset="-128"/>
              </a:defRPr>
            </a:lvl6pPr>
            <a:lvl7pPr marL="2971800" indent="-228600" eaLnBrk="0" fontAlgn="base" hangingPunct="0">
              <a:spcBef>
                <a:spcPct val="0"/>
              </a:spcBef>
              <a:spcAft>
                <a:spcPct val="0"/>
              </a:spcAft>
              <a:defRPr>
                <a:latin typeface="Arial" charset="0"/>
                <a:ea typeface="ＭＳ Ｐゴシック" pitchFamily="50" charset="-128"/>
              </a:defRPr>
            </a:lvl7pPr>
            <a:lvl8pPr marL="3429000" indent="-228600" eaLnBrk="0" fontAlgn="base" hangingPunct="0">
              <a:spcBef>
                <a:spcPct val="0"/>
              </a:spcBef>
              <a:spcAft>
                <a:spcPct val="0"/>
              </a:spcAft>
              <a:defRPr>
                <a:latin typeface="Arial" charset="0"/>
                <a:ea typeface="ＭＳ Ｐゴシック" pitchFamily="50" charset="-128"/>
              </a:defRPr>
            </a:lvl8pPr>
            <a:lvl9pPr marL="3886200" indent="-228600" eaLnBrk="0" fontAlgn="base" hangingPunct="0">
              <a:spcBef>
                <a:spcPct val="0"/>
              </a:spcBef>
              <a:spcAft>
                <a:spcPct val="0"/>
              </a:spcAft>
              <a:defRPr>
                <a:latin typeface="Arial" charset="0"/>
                <a:ea typeface="ＭＳ Ｐゴシック" pitchFamily="50" charset="-128"/>
              </a:defRPr>
            </a:lvl9pPr>
          </a:lstStyle>
          <a:p>
            <a:pPr>
              <a:spcAft>
                <a:spcPts val="600"/>
              </a:spcAft>
            </a:pPr>
            <a:r>
              <a:rPr lang="ja-JP" altLang="en-US" sz="2000" dirty="0">
                <a:latin typeface="+mn-ea"/>
                <a:ea typeface="+mn-ea"/>
              </a:rPr>
              <a:t>○</a:t>
            </a:r>
            <a:r>
              <a:rPr lang="ja-JP" altLang="en-US" sz="2000" dirty="0" smtClean="0">
                <a:latin typeface="+mn-ea"/>
                <a:ea typeface="+mn-ea"/>
              </a:rPr>
              <a:t>健康産業は一石三鳥</a:t>
            </a:r>
            <a:r>
              <a:rPr lang="ja-JP" altLang="en-US" sz="2000" dirty="0">
                <a:latin typeface="+mn-ea"/>
                <a:ea typeface="+mn-ea"/>
              </a:rPr>
              <a:t>の効果が期待できる</a:t>
            </a:r>
            <a:r>
              <a:rPr lang="ja-JP" altLang="en-US" sz="2000" dirty="0" smtClean="0">
                <a:latin typeface="+mn-ea"/>
                <a:ea typeface="+mn-ea"/>
              </a:rPr>
              <a:t>分野。一方、ビジネスモデルはまだ未成熟。</a:t>
            </a:r>
            <a:endParaRPr lang="en-US" altLang="ja-JP" sz="2000" dirty="0" smtClean="0">
              <a:latin typeface="+mn-ea"/>
              <a:ea typeface="+mn-ea"/>
            </a:endParaRPr>
          </a:p>
        </p:txBody>
      </p:sp>
      <p:sp>
        <p:nvSpPr>
          <p:cNvPr id="67" name="二等辺三角形 66"/>
          <p:cNvSpPr/>
          <p:nvPr/>
        </p:nvSpPr>
        <p:spPr>
          <a:xfrm>
            <a:off x="221908" y="3234266"/>
            <a:ext cx="8814979" cy="3092496"/>
          </a:xfrm>
          <a:prstGeom prst="triangle">
            <a:avLst/>
          </a:prstGeom>
          <a:gradFill flip="none" rotWithShape="1">
            <a:gsLst>
              <a:gs pos="0">
                <a:schemeClr val="accent1">
                  <a:tint val="66000"/>
                  <a:satMod val="160000"/>
                </a:schemeClr>
              </a:gs>
              <a:gs pos="12000">
                <a:schemeClr val="accent1">
                  <a:tint val="44500"/>
                  <a:satMod val="160000"/>
                  <a:alpha val="39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7"/>
          <p:cNvSpPr txBox="1">
            <a:spLocks noChangeArrowheads="1"/>
          </p:cNvSpPr>
          <p:nvPr/>
        </p:nvSpPr>
        <p:spPr bwMode="auto">
          <a:xfrm>
            <a:off x="328645" y="1434271"/>
            <a:ext cx="2545943" cy="45121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oAutofit/>
          </a:bodyPr>
          <a:lstStyle>
            <a:defPPr>
              <a:defRPr lang="ja-JP"/>
            </a:defPPr>
            <a:lvl1pPr marL="314325" lvl="0" indent="-628650">
              <a:spcBef>
                <a:spcPts val="100"/>
              </a:spcBef>
              <a:defRPr sz="1600">
                <a:solidFill>
                  <a:prstClr val="black"/>
                </a:solidFill>
                <a:latin typeface="Calibri"/>
                <a:ea typeface="ＭＳ Ｐゴシック"/>
              </a:defRPr>
            </a:lvl1pPr>
            <a:lvl2pPr marL="742950" indent="-285750" eaLnBrk="0" hangingPunct="0">
              <a:defRPr>
                <a:latin typeface="Arial" charset="0"/>
                <a:ea typeface="ＭＳ Ｐゴシック" pitchFamily="50" charset="-128"/>
              </a:defRPr>
            </a:lvl2pPr>
            <a:lvl3pPr marL="1143000" indent="-228600" eaLnBrk="0" hangingPunct="0">
              <a:defRPr>
                <a:latin typeface="Arial" charset="0"/>
                <a:ea typeface="ＭＳ Ｐゴシック" pitchFamily="50" charset="-128"/>
              </a:defRPr>
            </a:lvl3pPr>
            <a:lvl4pPr marL="1600200" indent="-228600" eaLnBrk="0" hangingPunct="0">
              <a:defRPr>
                <a:latin typeface="Arial" charset="0"/>
                <a:ea typeface="ＭＳ Ｐゴシック" pitchFamily="50" charset="-128"/>
              </a:defRPr>
            </a:lvl4pPr>
            <a:lvl5pPr marL="2057400" indent="-228600" eaLnBrk="0" hangingPunct="0">
              <a:defRPr>
                <a:latin typeface="Arial" charset="0"/>
                <a:ea typeface="ＭＳ Ｐゴシック" pitchFamily="50" charset="-128"/>
              </a:defRPr>
            </a:lvl5pPr>
            <a:lvl6pPr marL="2514600" indent="-228600" eaLnBrk="0" fontAlgn="base" hangingPunct="0">
              <a:spcBef>
                <a:spcPct val="0"/>
              </a:spcBef>
              <a:spcAft>
                <a:spcPct val="0"/>
              </a:spcAft>
              <a:defRPr>
                <a:latin typeface="Arial" charset="0"/>
                <a:ea typeface="ＭＳ Ｐゴシック" pitchFamily="50" charset="-128"/>
              </a:defRPr>
            </a:lvl6pPr>
            <a:lvl7pPr marL="2971800" indent="-228600" eaLnBrk="0" fontAlgn="base" hangingPunct="0">
              <a:spcBef>
                <a:spcPct val="0"/>
              </a:spcBef>
              <a:spcAft>
                <a:spcPct val="0"/>
              </a:spcAft>
              <a:defRPr>
                <a:latin typeface="Arial" charset="0"/>
                <a:ea typeface="ＭＳ Ｐゴシック" pitchFamily="50" charset="-128"/>
              </a:defRPr>
            </a:lvl7pPr>
            <a:lvl8pPr marL="3429000" indent="-228600" eaLnBrk="0" fontAlgn="base" hangingPunct="0">
              <a:spcBef>
                <a:spcPct val="0"/>
              </a:spcBef>
              <a:spcAft>
                <a:spcPct val="0"/>
              </a:spcAft>
              <a:defRPr>
                <a:latin typeface="Arial" charset="0"/>
                <a:ea typeface="ＭＳ Ｐゴシック" pitchFamily="50" charset="-128"/>
              </a:defRPr>
            </a:lvl8pPr>
            <a:lvl9pPr marL="3886200" indent="-228600" eaLnBrk="0" fontAlgn="base" hangingPunct="0">
              <a:spcBef>
                <a:spcPct val="0"/>
              </a:spcBef>
              <a:spcAft>
                <a:spcPct val="0"/>
              </a:spcAft>
              <a:defRPr>
                <a:latin typeface="Arial" charset="0"/>
                <a:ea typeface="ＭＳ Ｐゴシック" pitchFamily="50" charset="-128"/>
              </a:defRPr>
            </a:lvl9pPr>
          </a:lstStyle>
          <a:p>
            <a:pPr marL="0" lvl="0" indent="0" algn="ctr">
              <a:spcBef>
                <a:spcPts val="0"/>
              </a:spcBef>
            </a:pPr>
            <a:r>
              <a:rPr lang="ja-JP" altLang="en-US" sz="2400" b="1" dirty="0" smtClean="0"/>
              <a:t>雇用の創出</a:t>
            </a:r>
            <a:endParaRPr lang="en-US" altLang="ja-JP" sz="2400" b="1" dirty="0"/>
          </a:p>
        </p:txBody>
      </p:sp>
      <p:sp>
        <p:nvSpPr>
          <p:cNvPr id="69" name="テキスト ボックス 7"/>
          <p:cNvSpPr txBox="1">
            <a:spLocks noChangeArrowheads="1"/>
          </p:cNvSpPr>
          <p:nvPr/>
        </p:nvSpPr>
        <p:spPr bwMode="auto">
          <a:xfrm>
            <a:off x="3035327" y="1434271"/>
            <a:ext cx="3719749" cy="45121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oAutofit/>
          </a:bodyPr>
          <a:lstStyle>
            <a:defPPr>
              <a:defRPr lang="ja-JP"/>
            </a:defPPr>
            <a:lvl1pPr marL="314325" lvl="0" indent="-628650">
              <a:spcBef>
                <a:spcPts val="100"/>
              </a:spcBef>
              <a:defRPr sz="1600">
                <a:solidFill>
                  <a:prstClr val="black"/>
                </a:solidFill>
                <a:latin typeface="Calibri"/>
                <a:ea typeface="ＭＳ Ｐゴシック"/>
              </a:defRPr>
            </a:lvl1pPr>
            <a:lvl2pPr marL="742950" indent="-285750" eaLnBrk="0" hangingPunct="0">
              <a:defRPr>
                <a:latin typeface="Arial" charset="0"/>
                <a:ea typeface="ＭＳ Ｐゴシック" pitchFamily="50" charset="-128"/>
              </a:defRPr>
            </a:lvl2pPr>
            <a:lvl3pPr marL="1143000" indent="-228600" eaLnBrk="0" hangingPunct="0">
              <a:defRPr>
                <a:latin typeface="Arial" charset="0"/>
                <a:ea typeface="ＭＳ Ｐゴシック" pitchFamily="50" charset="-128"/>
              </a:defRPr>
            </a:lvl3pPr>
            <a:lvl4pPr marL="1600200" indent="-228600" eaLnBrk="0" hangingPunct="0">
              <a:defRPr>
                <a:latin typeface="Arial" charset="0"/>
                <a:ea typeface="ＭＳ Ｐゴシック" pitchFamily="50" charset="-128"/>
              </a:defRPr>
            </a:lvl4pPr>
            <a:lvl5pPr marL="2057400" indent="-228600" eaLnBrk="0" hangingPunct="0">
              <a:defRPr>
                <a:latin typeface="Arial" charset="0"/>
                <a:ea typeface="ＭＳ Ｐゴシック" pitchFamily="50" charset="-128"/>
              </a:defRPr>
            </a:lvl5pPr>
            <a:lvl6pPr marL="2514600" indent="-228600" eaLnBrk="0" fontAlgn="base" hangingPunct="0">
              <a:spcBef>
                <a:spcPct val="0"/>
              </a:spcBef>
              <a:spcAft>
                <a:spcPct val="0"/>
              </a:spcAft>
              <a:defRPr>
                <a:latin typeface="Arial" charset="0"/>
                <a:ea typeface="ＭＳ Ｐゴシック" pitchFamily="50" charset="-128"/>
              </a:defRPr>
            </a:lvl6pPr>
            <a:lvl7pPr marL="2971800" indent="-228600" eaLnBrk="0" fontAlgn="base" hangingPunct="0">
              <a:spcBef>
                <a:spcPct val="0"/>
              </a:spcBef>
              <a:spcAft>
                <a:spcPct val="0"/>
              </a:spcAft>
              <a:defRPr>
                <a:latin typeface="Arial" charset="0"/>
                <a:ea typeface="ＭＳ Ｐゴシック" pitchFamily="50" charset="-128"/>
              </a:defRPr>
            </a:lvl7pPr>
            <a:lvl8pPr marL="3429000" indent="-228600" eaLnBrk="0" fontAlgn="base" hangingPunct="0">
              <a:spcBef>
                <a:spcPct val="0"/>
              </a:spcBef>
              <a:spcAft>
                <a:spcPct val="0"/>
              </a:spcAft>
              <a:defRPr>
                <a:latin typeface="Arial" charset="0"/>
                <a:ea typeface="ＭＳ Ｐゴシック" pitchFamily="50" charset="-128"/>
              </a:defRPr>
            </a:lvl8pPr>
            <a:lvl9pPr marL="3886200" indent="-228600" eaLnBrk="0" fontAlgn="base" hangingPunct="0">
              <a:spcBef>
                <a:spcPct val="0"/>
              </a:spcBef>
              <a:spcAft>
                <a:spcPct val="0"/>
              </a:spcAft>
              <a:defRPr>
                <a:latin typeface="Arial" charset="0"/>
                <a:ea typeface="ＭＳ Ｐゴシック" pitchFamily="50" charset="-128"/>
              </a:defRPr>
            </a:lvl9pPr>
          </a:lstStyle>
          <a:p>
            <a:pPr marL="0" lvl="0" indent="0" algn="ctr">
              <a:spcBef>
                <a:spcPts val="0"/>
              </a:spcBef>
            </a:pPr>
            <a:r>
              <a:rPr lang="ja-JP" altLang="en-US" sz="2400" b="1" dirty="0" smtClean="0"/>
              <a:t>地域コミュニティの活性化</a:t>
            </a:r>
            <a:endParaRPr lang="en-US" altLang="ja-JP" sz="2400" b="1" dirty="0"/>
          </a:p>
        </p:txBody>
      </p:sp>
      <p:sp>
        <p:nvSpPr>
          <p:cNvPr id="70" name="テキスト ボックス 7"/>
          <p:cNvSpPr txBox="1">
            <a:spLocks noChangeArrowheads="1"/>
          </p:cNvSpPr>
          <p:nvPr/>
        </p:nvSpPr>
        <p:spPr bwMode="auto">
          <a:xfrm>
            <a:off x="6852754" y="1434271"/>
            <a:ext cx="2545943" cy="45121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oAutofit/>
          </a:bodyPr>
          <a:lstStyle>
            <a:defPPr>
              <a:defRPr lang="ja-JP"/>
            </a:defPPr>
            <a:lvl1pPr marL="314325" lvl="0" indent="-628650">
              <a:spcBef>
                <a:spcPts val="100"/>
              </a:spcBef>
              <a:defRPr sz="1600">
                <a:solidFill>
                  <a:prstClr val="black"/>
                </a:solidFill>
                <a:latin typeface="Calibri"/>
                <a:ea typeface="ＭＳ Ｐゴシック"/>
              </a:defRPr>
            </a:lvl1pPr>
            <a:lvl2pPr marL="742950" indent="-285750" eaLnBrk="0" hangingPunct="0">
              <a:defRPr>
                <a:latin typeface="Arial" charset="0"/>
                <a:ea typeface="ＭＳ Ｐゴシック" pitchFamily="50" charset="-128"/>
              </a:defRPr>
            </a:lvl2pPr>
            <a:lvl3pPr marL="1143000" indent="-228600" eaLnBrk="0" hangingPunct="0">
              <a:defRPr>
                <a:latin typeface="Arial" charset="0"/>
                <a:ea typeface="ＭＳ Ｐゴシック" pitchFamily="50" charset="-128"/>
              </a:defRPr>
            </a:lvl3pPr>
            <a:lvl4pPr marL="1600200" indent="-228600" eaLnBrk="0" hangingPunct="0">
              <a:defRPr>
                <a:latin typeface="Arial" charset="0"/>
                <a:ea typeface="ＭＳ Ｐゴシック" pitchFamily="50" charset="-128"/>
              </a:defRPr>
            </a:lvl4pPr>
            <a:lvl5pPr marL="2057400" indent="-228600" eaLnBrk="0" hangingPunct="0">
              <a:defRPr>
                <a:latin typeface="Arial" charset="0"/>
                <a:ea typeface="ＭＳ Ｐゴシック" pitchFamily="50" charset="-128"/>
              </a:defRPr>
            </a:lvl5pPr>
            <a:lvl6pPr marL="2514600" indent="-228600" eaLnBrk="0" fontAlgn="base" hangingPunct="0">
              <a:spcBef>
                <a:spcPct val="0"/>
              </a:spcBef>
              <a:spcAft>
                <a:spcPct val="0"/>
              </a:spcAft>
              <a:defRPr>
                <a:latin typeface="Arial" charset="0"/>
                <a:ea typeface="ＭＳ Ｐゴシック" pitchFamily="50" charset="-128"/>
              </a:defRPr>
            </a:lvl6pPr>
            <a:lvl7pPr marL="2971800" indent="-228600" eaLnBrk="0" fontAlgn="base" hangingPunct="0">
              <a:spcBef>
                <a:spcPct val="0"/>
              </a:spcBef>
              <a:spcAft>
                <a:spcPct val="0"/>
              </a:spcAft>
              <a:defRPr>
                <a:latin typeface="Arial" charset="0"/>
                <a:ea typeface="ＭＳ Ｐゴシック" pitchFamily="50" charset="-128"/>
              </a:defRPr>
            </a:lvl7pPr>
            <a:lvl8pPr marL="3429000" indent="-228600" eaLnBrk="0" fontAlgn="base" hangingPunct="0">
              <a:spcBef>
                <a:spcPct val="0"/>
              </a:spcBef>
              <a:spcAft>
                <a:spcPct val="0"/>
              </a:spcAft>
              <a:defRPr>
                <a:latin typeface="Arial" charset="0"/>
                <a:ea typeface="ＭＳ Ｐゴシック" pitchFamily="50" charset="-128"/>
              </a:defRPr>
            </a:lvl8pPr>
            <a:lvl9pPr marL="3886200" indent="-228600" eaLnBrk="0" fontAlgn="base" hangingPunct="0">
              <a:spcBef>
                <a:spcPct val="0"/>
              </a:spcBef>
              <a:spcAft>
                <a:spcPct val="0"/>
              </a:spcAft>
              <a:defRPr>
                <a:latin typeface="Arial" charset="0"/>
                <a:ea typeface="ＭＳ Ｐゴシック" pitchFamily="50" charset="-128"/>
              </a:defRPr>
            </a:lvl9pPr>
          </a:lstStyle>
          <a:p>
            <a:pPr marL="0" lvl="0" indent="0" algn="ctr">
              <a:spcBef>
                <a:spcPts val="0"/>
              </a:spcBef>
            </a:pPr>
            <a:r>
              <a:rPr lang="ja-JP" altLang="en-US" sz="2400" b="1" dirty="0" smtClean="0"/>
              <a:t>医療費の抑制</a:t>
            </a:r>
            <a:endParaRPr lang="en-US" altLang="ja-JP" sz="2400" b="1" dirty="0"/>
          </a:p>
        </p:txBody>
      </p:sp>
      <p:pic>
        <p:nvPicPr>
          <p:cNvPr id="37" name="Picture 3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6443" y="4013329"/>
            <a:ext cx="6875540" cy="219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円/楕円 34"/>
          <p:cNvSpPr/>
          <p:nvPr/>
        </p:nvSpPr>
        <p:spPr>
          <a:xfrm>
            <a:off x="1056669" y="5383751"/>
            <a:ext cx="3023293" cy="640175"/>
          </a:xfrm>
          <a:prstGeom prst="ellipse">
            <a:avLst/>
          </a:prstGeom>
          <a:solidFill>
            <a:schemeClr val="accent6">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036024" y="5380642"/>
            <a:ext cx="3368810" cy="1222651"/>
          </a:xfrm>
          <a:prstGeom prst="ellipse">
            <a:avLst/>
          </a:prstGeom>
          <a:solidFill>
            <a:schemeClr val="accent2">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514754" y="4093528"/>
            <a:ext cx="3008280" cy="642875"/>
          </a:xfrm>
          <a:prstGeom prst="ellipse">
            <a:avLst/>
          </a:prstGeom>
          <a:solidFill>
            <a:schemeClr val="accent5">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972712" y="3991580"/>
            <a:ext cx="3023293" cy="640175"/>
          </a:xfrm>
          <a:prstGeom prst="ellipse">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32"/>
          <p:cNvSpPr>
            <a:spLocks noChangeArrowheads="1"/>
          </p:cNvSpPr>
          <p:nvPr/>
        </p:nvSpPr>
        <p:spPr bwMode="auto">
          <a:xfrm>
            <a:off x="1154039" y="5667886"/>
            <a:ext cx="676920" cy="2198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b="0" dirty="0" smtClean="0">
                <a:latin typeface="HGPｺﾞｼｯｸE" panose="020B0900000000000000" pitchFamily="50" charset="-128"/>
                <a:ea typeface="HGPｺﾞｼｯｸE" panose="020B0900000000000000" pitchFamily="50" charset="-128"/>
              </a:rPr>
              <a:t>行政</a:t>
            </a:r>
            <a:endParaRPr lang="ja-JP" altLang="en-US" sz="1200" b="0" dirty="0">
              <a:latin typeface="HGPｺﾞｼｯｸE" panose="020B0900000000000000" pitchFamily="50" charset="-128"/>
              <a:ea typeface="HGPｺﾞｼｯｸE" panose="020B0900000000000000" pitchFamily="50" charset="-128"/>
            </a:endParaRPr>
          </a:p>
        </p:txBody>
      </p:sp>
      <p:pic>
        <p:nvPicPr>
          <p:cNvPr id="41" name="Picture 29" descr="MC90020249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669" y="4989974"/>
            <a:ext cx="708358" cy="6906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C:\Users\t375169\Downloads\MC90043484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6720" y="3815742"/>
            <a:ext cx="753683" cy="65787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2"/>
          <p:cNvSpPr>
            <a:spLocks noChangeArrowheads="1"/>
          </p:cNvSpPr>
          <p:nvPr/>
        </p:nvSpPr>
        <p:spPr bwMode="auto">
          <a:xfrm>
            <a:off x="1710801" y="4446381"/>
            <a:ext cx="956959" cy="2198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b="0" dirty="0" smtClean="0">
                <a:latin typeface="HGPｺﾞｼｯｸE" panose="020B0900000000000000" pitchFamily="50" charset="-128"/>
                <a:ea typeface="HGPｺﾞｼｯｸE" panose="020B0900000000000000" pitchFamily="50" charset="-128"/>
              </a:rPr>
              <a:t>金融機関</a:t>
            </a:r>
            <a:endParaRPr lang="ja-JP" altLang="en-US" sz="1200" b="0" dirty="0">
              <a:latin typeface="HGPｺﾞｼｯｸE" panose="020B0900000000000000" pitchFamily="50" charset="-128"/>
              <a:ea typeface="HGPｺﾞｼｯｸE" panose="020B0900000000000000" pitchFamily="50" charset="-128"/>
            </a:endParaRPr>
          </a:p>
        </p:txBody>
      </p:sp>
      <p:pic>
        <p:nvPicPr>
          <p:cNvPr id="44" name="Picture 17" descr="C:\Users\t375169\Downloads\MC9004348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7074" y="5154605"/>
            <a:ext cx="785776" cy="6858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PNG,アイコン,ウェブ素材,オフィス,オフィスビル,クリップイメージ,トリミング,建物,透過処理,都会,都市,高層建築"/>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95" t="27275" r="19597" b="27272"/>
          <a:stretch/>
        </p:blipFill>
        <p:spPr bwMode="auto">
          <a:xfrm>
            <a:off x="4532043" y="3643595"/>
            <a:ext cx="982711" cy="7394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7" descr="C:\Users\t375169\Downloads\MC9004348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515" y="3958810"/>
            <a:ext cx="785776" cy="6858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7" descr="C:\Users\t375169\Downloads\MC9004348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266" y="4246409"/>
            <a:ext cx="785776" cy="6858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PNG,アイコン,ウェブ素材,オフィス,オフィスビル,クリップイメージ,トリミング,建物,透過処理,都会,都市,高層建築"/>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95" t="27275" r="19597" b="27272"/>
          <a:stretch/>
        </p:blipFill>
        <p:spPr bwMode="auto">
          <a:xfrm>
            <a:off x="2543971" y="4311667"/>
            <a:ext cx="982711" cy="73946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PNG,アイコン,ウェブ素材,オフィス,オフィスビル,クリップイメージ,トリミング,建物,透過処理,都会,都市,高層建築"/>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95" t="27275" r="19597" b="27272"/>
          <a:stretch/>
        </p:blipFill>
        <p:spPr bwMode="auto">
          <a:xfrm>
            <a:off x="5910644" y="4414965"/>
            <a:ext cx="982711" cy="73946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2"/>
          <p:cNvSpPr>
            <a:spLocks noChangeArrowheads="1"/>
          </p:cNvSpPr>
          <p:nvPr/>
        </p:nvSpPr>
        <p:spPr bwMode="auto">
          <a:xfrm>
            <a:off x="1288390" y="5997304"/>
            <a:ext cx="2238291" cy="361450"/>
          </a:xfrm>
          <a:prstGeom prst="rect">
            <a:avLst/>
          </a:prstGeom>
          <a:solidFill>
            <a:schemeClr val="bg1"/>
          </a:solidFill>
          <a:ln>
            <a:solidFill>
              <a:schemeClr val="tx2"/>
            </a:solidFill>
          </a:ln>
          <a:effectLs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b="1" dirty="0" smtClean="0">
                <a:solidFill>
                  <a:srgbClr val="C00000"/>
                </a:solidFill>
                <a:latin typeface="HG丸ｺﾞｼｯｸM-PRO" panose="020F0600000000000000" pitchFamily="50" charset="-128"/>
                <a:ea typeface="HG丸ｺﾞｼｯｸM-PRO" panose="020F0600000000000000" pitchFamily="50" charset="-128"/>
              </a:rPr>
              <a:t>④地域連携の促進</a:t>
            </a:r>
            <a:endParaRPr lang="ja-JP" altLang="en-US"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52" name="Rectangle 32"/>
          <p:cNvSpPr>
            <a:spLocks noChangeArrowheads="1"/>
          </p:cNvSpPr>
          <p:nvPr/>
        </p:nvSpPr>
        <p:spPr bwMode="auto">
          <a:xfrm>
            <a:off x="1140778" y="3272146"/>
            <a:ext cx="1990810" cy="543596"/>
          </a:xfrm>
          <a:prstGeom prst="rect">
            <a:avLst/>
          </a:prstGeom>
          <a:solidFill>
            <a:schemeClr val="bg1"/>
          </a:solidFill>
          <a:ln>
            <a:solidFill>
              <a:schemeClr val="tx2"/>
            </a:solidFill>
          </a:ln>
          <a:effectLs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2060"/>
                </a:solidFill>
                <a:latin typeface="HG丸ｺﾞｼｯｸM-PRO" panose="020F0600000000000000" pitchFamily="50" charset="-128"/>
                <a:ea typeface="HG丸ｺﾞｼｯｸM-PRO" panose="020F0600000000000000" pitchFamily="50" charset="-128"/>
              </a:rPr>
              <a:t>①新事業展開を促進する資金供給</a:t>
            </a:r>
          </a:p>
        </p:txBody>
      </p:sp>
      <p:sp>
        <p:nvSpPr>
          <p:cNvPr id="60" name="Rectangle 32"/>
          <p:cNvSpPr>
            <a:spLocks noChangeArrowheads="1"/>
          </p:cNvSpPr>
          <p:nvPr/>
        </p:nvSpPr>
        <p:spPr bwMode="auto">
          <a:xfrm>
            <a:off x="7681945" y="4311667"/>
            <a:ext cx="2146047" cy="666053"/>
          </a:xfrm>
          <a:prstGeom prst="rect">
            <a:avLst/>
          </a:prstGeom>
          <a:solidFill>
            <a:schemeClr val="bg1"/>
          </a:solidFill>
          <a:ln>
            <a:solidFill>
              <a:schemeClr val="tx2"/>
            </a:solidFill>
          </a:ln>
          <a:effectLs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dirty="0" smtClean="0">
                <a:solidFill>
                  <a:srgbClr val="002060"/>
                </a:solidFill>
                <a:latin typeface="HG丸ｺﾞｼｯｸM-PRO" panose="020F0600000000000000" pitchFamily="50" charset="-128"/>
                <a:ea typeface="HG丸ｺﾞｼｯｸM-PRO" panose="020F0600000000000000" pitchFamily="50" charset="-128"/>
              </a:rPr>
              <a:t>②専門</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人材</a:t>
            </a:r>
            <a:r>
              <a:rPr lang="ja-JP" altLang="en-US" sz="1400" b="1" dirty="0" smtClean="0">
                <a:solidFill>
                  <a:srgbClr val="002060"/>
                </a:solidFill>
                <a:latin typeface="HG丸ｺﾞｼｯｸM-PRO" panose="020F0600000000000000" pitchFamily="50" charset="-128"/>
                <a:ea typeface="HG丸ｺﾞｼｯｸM-PRO" panose="020F0600000000000000" pitchFamily="50" charset="-128"/>
              </a:rPr>
              <a:t>・アクティブシニア</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の</a:t>
            </a:r>
            <a:r>
              <a:rPr lang="ja-JP" altLang="en-US" sz="1400" b="1" dirty="0" smtClean="0">
                <a:solidFill>
                  <a:srgbClr val="002060"/>
                </a:solidFill>
                <a:latin typeface="HG丸ｺﾞｼｯｸM-PRO" panose="020F0600000000000000" pitchFamily="50" charset="-128"/>
                <a:ea typeface="HG丸ｺﾞｼｯｸM-PRO" panose="020F0600000000000000" pitchFamily="50" charset="-128"/>
              </a:rPr>
              <a:t>活用</a:t>
            </a:r>
            <a:endParaRPr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61" name="Rectangle 32"/>
          <p:cNvSpPr>
            <a:spLocks noChangeArrowheads="1"/>
          </p:cNvSpPr>
          <p:nvPr/>
        </p:nvSpPr>
        <p:spPr bwMode="auto">
          <a:xfrm>
            <a:off x="3459515" y="3272146"/>
            <a:ext cx="2533330" cy="329460"/>
          </a:xfrm>
          <a:prstGeom prst="rect">
            <a:avLst/>
          </a:prstGeom>
          <a:noFill/>
          <a:ln>
            <a:noFill/>
          </a:ln>
          <a:effectLs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b="1" dirty="0" smtClean="0">
                <a:solidFill>
                  <a:srgbClr val="C00000"/>
                </a:solidFill>
                <a:latin typeface="HGSｺﾞｼｯｸM" panose="020B0600000000000000" pitchFamily="50" charset="-128"/>
                <a:ea typeface="HGSｺﾞｼｯｸM" panose="020B0600000000000000" pitchFamily="50" charset="-128"/>
              </a:rPr>
              <a:t>産業創出・拡大</a:t>
            </a:r>
            <a:endParaRPr lang="ja-JP" altLang="en-US" b="1" dirty="0">
              <a:solidFill>
                <a:srgbClr val="C00000"/>
              </a:solidFill>
              <a:latin typeface="HGSｺﾞｼｯｸM" panose="020B0600000000000000" pitchFamily="50" charset="-128"/>
              <a:ea typeface="HGSｺﾞｼｯｸM" panose="020B0600000000000000" pitchFamily="50" charset="-128"/>
            </a:endParaRPr>
          </a:p>
        </p:txBody>
      </p:sp>
      <p:pic>
        <p:nvPicPr>
          <p:cNvPr id="64" name="Picture 28" descr="j00790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6777" y="5110330"/>
            <a:ext cx="875161" cy="6511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32"/>
          <p:cNvSpPr>
            <a:spLocks noChangeArrowheads="1"/>
          </p:cNvSpPr>
          <p:nvPr/>
        </p:nvSpPr>
        <p:spPr bwMode="auto">
          <a:xfrm>
            <a:off x="2168145" y="5730568"/>
            <a:ext cx="956959" cy="2198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dirty="0">
                <a:latin typeface="HGPｺﾞｼｯｸE" panose="020B0900000000000000" pitchFamily="50" charset="-128"/>
                <a:ea typeface="HGPｺﾞｼｯｸE" panose="020B0900000000000000" pitchFamily="50" charset="-128"/>
              </a:rPr>
              <a:t>医療</a:t>
            </a:r>
            <a:r>
              <a:rPr lang="ja-JP" altLang="en-US" sz="1200" b="0" dirty="0" smtClean="0">
                <a:latin typeface="HGPｺﾞｼｯｸE" panose="020B0900000000000000" pitchFamily="50" charset="-128"/>
                <a:ea typeface="HGPｺﾞｼｯｸE" panose="020B0900000000000000" pitchFamily="50" charset="-128"/>
              </a:rPr>
              <a:t>機関</a:t>
            </a:r>
            <a:endParaRPr lang="ja-JP" altLang="en-US" sz="1200" b="0" dirty="0">
              <a:latin typeface="HGPｺﾞｼｯｸE" panose="020B0900000000000000" pitchFamily="50" charset="-128"/>
              <a:ea typeface="HGPｺﾞｼｯｸE" panose="020B0900000000000000" pitchFamily="50" charset="-128"/>
            </a:endParaRPr>
          </a:p>
        </p:txBody>
      </p:sp>
      <p:sp>
        <p:nvSpPr>
          <p:cNvPr id="58" name="テキスト ボックス 57"/>
          <p:cNvSpPr txBox="1">
            <a:spLocks noChangeArrowheads="1"/>
          </p:cNvSpPr>
          <p:nvPr/>
        </p:nvSpPr>
        <p:spPr bwMode="auto">
          <a:xfrm>
            <a:off x="-53699" y="-4737"/>
            <a:ext cx="990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b="1" dirty="0" smtClean="0">
                <a:solidFill>
                  <a:srgbClr val="000000"/>
                </a:solidFill>
              </a:rPr>
              <a:t>地域における健康産業の創出・拡大</a:t>
            </a:r>
            <a:endParaRPr lang="en-US" altLang="ja-JP" sz="2400" b="1" dirty="0">
              <a:solidFill>
                <a:srgbClr val="000000"/>
              </a:solidFill>
            </a:endParaRPr>
          </a:p>
        </p:txBody>
      </p:sp>
      <p:sp>
        <p:nvSpPr>
          <p:cNvPr id="62" name="スライド番号プレースホルダ 4"/>
          <p:cNvSpPr txBox="1">
            <a:spLocks/>
          </p:cNvSpPr>
          <p:nvPr/>
        </p:nvSpPr>
        <p:spPr>
          <a:xfrm>
            <a:off x="8073347" y="6479342"/>
            <a:ext cx="1754645" cy="47805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F74C9F40-6DDB-4B1C-AA09-98BBAC484ADB}" type="slidenum">
              <a:rPr lang="ja-JP" altLang="en-US" sz="2400" smtClean="0">
                <a:solidFill>
                  <a:prstClr val="black"/>
                </a:solidFill>
              </a:rPr>
              <a:pPr algn="r">
                <a:defRPr/>
              </a:pPr>
              <a:t>4</a:t>
            </a:fld>
            <a:endParaRPr lang="ja-JP" altLang="en-US" sz="2400" dirty="0">
              <a:solidFill>
                <a:prstClr val="black"/>
              </a:solidFill>
            </a:endParaRPr>
          </a:p>
        </p:txBody>
      </p:sp>
      <p:grpSp>
        <p:nvGrpSpPr>
          <p:cNvPr id="75" name="Group 8"/>
          <p:cNvGrpSpPr>
            <a:grpSpLocks/>
          </p:cNvGrpSpPr>
          <p:nvPr/>
        </p:nvGrpSpPr>
        <p:grpSpPr bwMode="auto">
          <a:xfrm>
            <a:off x="0" y="469373"/>
            <a:ext cx="9906000" cy="77788"/>
            <a:chOff x="0" y="746"/>
            <a:chExt cx="6240" cy="49"/>
          </a:xfrm>
        </p:grpSpPr>
        <p:sp>
          <p:nvSpPr>
            <p:cNvPr id="76" name="Rectangle 9"/>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a:endParaRPr lang="ja-JP" altLang="en-US">
                <a:solidFill>
                  <a:srgbClr val="000000"/>
                </a:solidFill>
                <a:latin typeface="Calibri" pitchFamily="34" charset="0"/>
              </a:endParaRPr>
            </a:p>
          </p:txBody>
        </p:sp>
        <p:sp>
          <p:nvSpPr>
            <p:cNvPr id="77" name="Rectangle 10"/>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a:endParaRPr lang="ja-JP" altLang="en-US">
                <a:solidFill>
                  <a:srgbClr val="000000"/>
                </a:solidFill>
                <a:latin typeface="Calibri" pitchFamily="34" charset="0"/>
              </a:endParaRPr>
            </a:p>
          </p:txBody>
        </p:sp>
      </p:grpSp>
      <p:sp>
        <p:nvSpPr>
          <p:cNvPr id="78" name="テキスト ボックス 77"/>
          <p:cNvSpPr txBox="1"/>
          <p:nvPr/>
        </p:nvSpPr>
        <p:spPr>
          <a:xfrm>
            <a:off x="3502419" y="4328664"/>
            <a:ext cx="2437604" cy="903700"/>
          </a:xfrm>
          <a:prstGeom prst="rect">
            <a:avLst/>
          </a:prstGeom>
          <a:solidFill>
            <a:srgbClr val="333399"/>
          </a:solidFill>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nchorCtr="0">
            <a:spAutoFit/>
          </a:bodyPr>
          <a:lstStyle/>
          <a:p>
            <a:pPr algn="ctr"/>
            <a:r>
              <a:rPr lang="ja-JP" altLang="en-US" b="1" dirty="0" smtClean="0">
                <a:latin typeface="ＭＳ ゴシック" pitchFamily="49" charset="-128"/>
                <a:ea typeface="ＭＳ ゴシック" pitchFamily="49" charset="-128"/>
              </a:rPr>
              <a:t>地域での</a:t>
            </a:r>
            <a:endParaRPr lang="en-US" altLang="ja-JP" b="1" dirty="0" smtClean="0">
              <a:latin typeface="ＭＳ ゴシック" pitchFamily="49" charset="-128"/>
              <a:ea typeface="ＭＳ ゴシック" pitchFamily="49" charset="-128"/>
            </a:endParaRPr>
          </a:p>
          <a:p>
            <a:pPr algn="ctr"/>
            <a:r>
              <a:rPr lang="ja-JP" altLang="en-US" b="1" dirty="0" smtClean="0">
                <a:latin typeface="ＭＳ ゴシック" pitchFamily="49" charset="-128"/>
                <a:ea typeface="ＭＳ ゴシック" pitchFamily="49" charset="-128"/>
              </a:rPr>
              <a:t>健康産業創出に向けた</a:t>
            </a:r>
            <a:endParaRPr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4</a:t>
            </a:r>
            <a:r>
              <a:rPr lang="ja-JP" altLang="en-US" b="1" dirty="0" err="1" smtClean="0">
                <a:latin typeface="ＭＳ ゴシック" pitchFamily="49" charset="-128"/>
                <a:ea typeface="ＭＳ ゴシック" pitchFamily="49" charset="-128"/>
              </a:rPr>
              <a:t>つの</a:t>
            </a:r>
            <a:r>
              <a:rPr lang="ja-JP" altLang="en-US" b="1" dirty="0" smtClean="0">
                <a:latin typeface="ＭＳ ゴシック" pitchFamily="49" charset="-128"/>
                <a:ea typeface="ＭＳ ゴシック" pitchFamily="49" charset="-128"/>
              </a:rPr>
              <a:t>取組</a:t>
            </a:r>
            <a:endParaRPr lang="ja-JP" altLang="en-US" b="1" dirty="0">
              <a:latin typeface="ＭＳ ゴシック" pitchFamily="49" charset="-128"/>
              <a:ea typeface="ＭＳ ゴシック" pitchFamily="49" charset="-128"/>
            </a:endParaRPr>
          </a:p>
        </p:txBody>
      </p:sp>
      <p:sp>
        <p:nvSpPr>
          <p:cNvPr id="79" name="テキスト ボックス 7"/>
          <p:cNvSpPr txBox="1">
            <a:spLocks noChangeArrowheads="1"/>
          </p:cNvSpPr>
          <p:nvPr/>
        </p:nvSpPr>
        <p:spPr bwMode="auto">
          <a:xfrm>
            <a:off x="145366" y="2464745"/>
            <a:ext cx="9585229" cy="387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noAutofit/>
          </a:bodyPr>
          <a:lstStyle>
            <a:defPPr>
              <a:defRPr lang="ja-JP"/>
            </a:defPPr>
            <a:lvl1pPr marL="314325" lvl="0" indent="-628650">
              <a:spcBef>
                <a:spcPts val="100"/>
              </a:spcBef>
              <a:defRPr sz="1600">
                <a:solidFill>
                  <a:prstClr val="black"/>
                </a:solidFill>
                <a:latin typeface="Calibri"/>
                <a:ea typeface="ＭＳ Ｐゴシック"/>
              </a:defRPr>
            </a:lvl1pPr>
            <a:lvl2pPr marL="742950" indent="-285750" eaLnBrk="0" hangingPunct="0">
              <a:defRPr>
                <a:latin typeface="Arial" charset="0"/>
                <a:ea typeface="ＭＳ Ｐゴシック" pitchFamily="50" charset="-128"/>
              </a:defRPr>
            </a:lvl2pPr>
            <a:lvl3pPr marL="1143000" indent="-228600" eaLnBrk="0" hangingPunct="0">
              <a:defRPr>
                <a:latin typeface="Arial" charset="0"/>
                <a:ea typeface="ＭＳ Ｐゴシック" pitchFamily="50" charset="-128"/>
              </a:defRPr>
            </a:lvl3pPr>
            <a:lvl4pPr marL="1600200" indent="-228600" eaLnBrk="0" hangingPunct="0">
              <a:defRPr>
                <a:latin typeface="Arial" charset="0"/>
                <a:ea typeface="ＭＳ Ｐゴシック" pitchFamily="50" charset="-128"/>
              </a:defRPr>
            </a:lvl4pPr>
            <a:lvl5pPr marL="2057400" indent="-228600" eaLnBrk="0" hangingPunct="0">
              <a:defRPr>
                <a:latin typeface="Arial" charset="0"/>
                <a:ea typeface="ＭＳ Ｐゴシック" pitchFamily="50" charset="-128"/>
              </a:defRPr>
            </a:lvl5pPr>
            <a:lvl6pPr marL="2514600" indent="-228600" eaLnBrk="0" fontAlgn="base" hangingPunct="0">
              <a:spcBef>
                <a:spcPct val="0"/>
              </a:spcBef>
              <a:spcAft>
                <a:spcPct val="0"/>
              </a:spcAft>
              <a:defRPr>
                <a:latin typeface="Arial" charset="0"/>
                <a:ea typeface="ＭＳ Ｐゴシック" pitchFamily="50" charset="-128"/>
              </a:defRPr>
            </a:lvl6pPr>
            <a:lvl7pPr marL="2971800" indent="-228600" eaLnBrk="0" fontAlgn="base" hangingPunct="0">
              <a:spcBef>
                <a:spcPct val="0"/>
              </a:spcBef>
              <a:spcAft>
                <a:spcPct val="0"/>
              </a:spcAft>
              <a:defRPr>
                <a:latin typeface="Arial" charset="0"/>
                <a:ea typeface="ＭＳ Ｐゴシック" pitchFamily="50" charset="-128"/>
              </a:defRPr>
            </a:lvl7pPr>
            <a:lvl8pPr marL="3429000" indent="-228600" eaLnBrk="0" fontAlgn="base" hangingPunct="0">
              <a:spcBef>
                <a:spcPct val="0"/>
              </a:spcBef>
              <a:spcAft>
                <a:spcPct val="0"/>
              </a:spcAft>
              <a:defRPr>
                <a:latin typeface="Arial" charset="0"/>
                <a:ea typeface="ＭＳ Ｐゴシック" pitchFamily="50" charset="-128"/>
              </a:defRPr>
            </a:lvl8pPr>
            <a:lvl9pPr marL="3886200" indent="-228600" eaLnBrk="0" fontAlgn="base" hangingPunct="0">
              <a:spcBef>
                <a:spcPct val="0"/>
              </a:spcBef>
              <a:spcAft>
                <a:spcPct val="0"/>
              </a:spcAft>
              <a:defRPr>
                <a:latin typeface="Arial" charset="0"/>
                <a:ea typeface="ＭＳ Ｐゴシック" pitchFamily="50" charset="-128"/>
              </a:defRPr>
            </a:lvl9pPr>
          </a:lstStyle>
          <a:p>
            <a:pPr>
              <a:spcAft>
                <a:spcPts val="600"/>
              </a:spcAft>
            </a:pPr>
            <a:r>
              <a:rPr lang="ja-JP" altLang="en-US" sz="2000" dirty="0" smtClean="0"/>
              <a:t>○競争力あるビジネスモデル構築のため、下記観点からの取組が重要。</a:t>
            </a:r>
            <a:endParaRPr lang="ja-JP" altLang="en-US" sz="2000" dirty="0"/>
          </a:p>
        </p:txBody>
      </p:sp>
      <p:pic>
        <p:nvPicPr>
          <p:cNvPr id="1028" name="Picture 4" descr="http://www.kantei.go.jp/jp/headline/seichosenryaku/__icsFiles/artimage/2014/04/02/ck_hl05d/2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2590" y="5177388"/>
            <a:ext cx="2708572" cy="12501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antei.go.jp/jp/headline/seichosenryaku/__icsFiles/artimage/2014/03/31/ck_hl05d/01_2.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269" b="18381"/>
          <a:stretch/>
        </p:blipFill>
        <p:spPr bwMode="auto">
          <a:xfrm>
            <a:off x="6304951" y="3093791"/>
            <a:ext cx="2218083" cy="1217876"/>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32"/>
          <p:cNvSpPr>
            <a:spLocks noChangeArrowheads="1"/>
          </p:cNvSpPr>
          <p:nvPr/>
        </p:nvSpPr>
        <p:spPr bwMode="auto">
          <a:xfrm>
            <a:off x="7128680" y="6097546"/>
            <a:ext cx="2199365" cy="329460"/>
          </a:xfrm>
          <a:prstGeom prst="rect">
            <a:avLst/>
          </a:prstGeom>
          <a:solidFill>
            <a:schemeClr val="bg1"/>
          </a:solidFill>
          <a:ln>
            <a:solidFill>
              <a:schemeClr val="tx2"/>
            </a:solidFill>
          </a:ln>
          <a:effectLst/>
          <a:extLst/>
        </p:spPr>
        <p:txBody>
          <a:bodyPr anchor="ctr"/>
          <a:lstStyle>
            <a:lvl1pPr indent="3175"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eaLnBrk="0" hangingPunct="0">
              <a:defRPr kumimoji="1">
                <a:solidFill>
                  <a:schemeClr val="tx1"/>
                </a:solidFill>
                <a:latin typeface="Arial" pitchFamily="34" charset="0"/>
                <a:ea typeface="ＭＳ Ｐゴシック" pitchFamily="50" charset="-128"/>
              </a:defRPr>
            </a:lvl3pPr>
            <a:lvl4pPr eaLnBrk="0" hangingPunct="0">
              <a:defRPr kumimoji="1">
                <a:solidFill>
                  <a:schemeClr val="tx1"/>
                </a:solidFill>
                <a:latin typeface="Arial" pitchFamily="34" charset="0"/>
                <a:ea typeface="ＭＳ Ｐゴシック" pitchFamily="50" charset="-128"/>
              </a:defRPr>
            </a:lvl4pPr>
            <a:lvl5pPr eaLnBrk="0" hangingPunct="0">
              <a:defRPr kumimoji="1">
                <a:solidFill>
                  <a:schemeClr val="tx1"/>
                </a:solidFill>
                <a:latin typeface="Arial" pitchFamily="34" charset="0"/>
                <a:ea typeface="ＭＳ Ｐゴシック" pitchFamily="50" charset="-128"/>
              </a:defRPr>
            </a:lvl5pPr>
            <a:lvl6pP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b="1" dirty="0" smtClean="0">
                <a:solidFill>
                  <a:srgbClr val="C00000"/>
                </a:solidFill>
                <a:latin typeface="HG丸ｺﾞｼｯｸM-PRO" panose="020F0600000000000000" pitchFamily="50" charset="-128"/>
                <a:ea typeface="HG丸ｺﾞｼｯｸM-PRO" panose="020F0600000000000000" pitchFamily="50" charset="-128"/>
              </a:rPr>
              <a:t>③地域資源の活用</a:t>
            </a:r>
            <a:endParaRPr lang="ja-JP" altLang="en-US" b="1" dirty="0">
              <a:solidFill>
                <a:srgbClr val="C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71382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5" name="正方形/長方形 48"/>
          <p:cNvSpPr>
            <a:spLocks noChangeArrowheads="1"/>
          </p:cNvSpPr>
          <p:nvPr/>
        </p:nvSpPr>
        <p:spPr bwMode="auto">
          <a:xfrm>
            <a:off x="-1958975" y="2913065"/>
            <a:ext cx="265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endParaRPr lang="en-US" altLang="ja-JP" sz="1400" b="1" u="sng">
              <a:solidFill>
                <a:srgbClr val="000000"/>
              </a:solidFill>
              <a:latin typeface="Calibri" pitchFamily="34" charset="0"/>
            </a:endParaRPr>
          </a:p>
        </p:txBody>
      </p:sp>
      <p:sp>
        <p:nvSpPr>
          <p:cNvPr id="36" name="正方形/長方形 35"/>
          <p:cNvSpPr/>
          <p:nvPr/>
        </p:nvSpPr>
        <p:spPr>
          <a:xfrm>
            <a:off x="8571" y="1659"/>
            <a:ext cx="9897430" cy="461665"/>
          </a:xfrm>
          <a:prstGeom prst="rect">
            <a:avLst/>
          </a:prstGeom>
        </p:spPr>
        <p:txBody>
          <a:bodyPr wrap="square">
            <a:spAutoFit/>
          </a:bodyPr>
          <a:lstStyle/>
          <a:p>
            <a:pPr fontAlgn="auto">
              <a:spcBef>
                <a:spcPts val="0"/>
              </a:spcBef>
              <a:spcAft>
                <a:spcPts val="0"/>
              </a:spcAft>
            </a:pPr>
            <a:r>
              <a:rPr lang="ja-JP" altLang="en-US" sz="2400" b="1" dirty="0" smtClean="0">
                <a:solidFill>
                  <a:prstClr val="black"/>
                </a:solidFill>
                <a:latin typeface="+mj-ea"/>
                <a:ea typeface="+mj-ea"/>
              </a:rPr>
              <a:t> アクションプランリスト（２／２</a:t>
            </a:r>
            <a:r>
              <a:rPr lang="ja-JP" altLang="en-US" sz="2400" dirty="0" smtClean="0">
                <a:solidFill>
                  <a:prstClr val="black"/>
                </a:solidFill>
                <a:latin typeface="+mj-ea"/>
                <a:ea typeface="+mj-ea"/>
              </a:rPr>
              <a:t>）</a:t>
            </a:r>
            <a:endParaRPr lang="ja-JP" altLang="en-US" sz="2400" dirty="0">
              <a:solidFill>
                <a:prstClr val="black"/>
              </a:solidFill>
              <a:latin typeface="+mj-ea"/>
              <a:ea typeface="+mj-ea"/>
            </a:endParaRPr>
          </a:p>
        </p:txBody>
      </p:sp>
      <p:sp>
        <p:nvSpPr>
          <p:cNvPr id="22" name="四角形吹き出し 21"/>
          <p:cNvSpPr/>
          <p:nvPr/>
        </p:nvSpPr>
        <p:spPr>
          <a:xfrm>
            <a:off x="108209" y="711026"/>
            <a:ext cx="9615400" cy="3152636"/>
          </a:xfrm>
          <a:prstGeom prst="wedgeRectCallout">
            <a:avLst>
              <a:gd name="adj1" fmla="val 9260"/>
              <a:gd name="adj2" fmla="val 49421"/>
            </a:avLst>
          </a:prstGeo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ja-JP" altLang="en-US" sz="1100" dirty="0"/>
          </a:p>
        </p:txBody>
      </p:sp>
      <p:sp>
        <p:nvSpPr>
          <p:cNvPr id="28" name="正方形/長方形 27"/>
          <p:cNvSpPr/>
          <p:nvPr/>
        </p:nvSpPr>
        <p:spPr>
          <a:xfrm>
            <a:off x="223049" y="1171040"/>
            <a:ext cx="4419972" cy="375876"/>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latin typeface="ＭＳ Ｐゴシック" pitchFamily="50" charset="-128"/>
              </a:rPr>
              <a:t>（</a:t>
            </a:r>
            <a:r>
              <a:rPr lang="ja-JP" altLang="en-US" b="1" dirty="0">
                <a:latin typeface="ＭＳ Ｐゴシック" pitchFamily="50" charset="-128"/>
              </a:rPr>
              <a:t>１）</a:t>
            </a:r>
            <a:r>
              <a:rPr lang="ja-JP" altLang="en-US" b="1" dirty="0">
                <a:solidFill>
                  <a:srgbClr val="C00000"/>
                </a:solidFill>
                <a:latin typeface="ＭＳ Ｐゴシック" pitchFamily="50" charset="-128"/>
              </a:rPr>
              <a:t>企業等における健康投資の</a:t>
            </a:r>
            <a:r>
              <a:rPr lang="ja-JP" altLang="en-US" b="1" dirty="0" smtClean="0">
                <a:solidFill>
                  <a:srgbClr val="C00000"/>
                </a:solidFill>
                <a:latin typeface="ＭＳ Ｐゴシック" pitchFamily="50" charset="-128"/>
              </a:rPr>
              <a:t>促進</a:t>
            </a:r>
            <a:endParaRPr lang="en-US" altLang="ja-JP" b="1" dirty="0">
              <a:solidFill>
                <a:srgbClr val="C00000"/>
              </a:solidFill>
              <a:latin typeface="ＭＳ Ｐゴシック" pitchFamily="50" charset="-128"/>
            </a:endParaRPr>
          </a:p>
        </p:txBody>
      </p:sp>
      <p:sp>
        <p:nvSpPr>
          <p:cNvPr id="29" name="テキスト ボックス 28"/>
          <p:cNvSpPr txBox="1"/>
          <p:nvPr/>
        </p:nvSpPr>
        <p:spPr>
          <a:xfrm>
            <a:off x="4957286" y="1585553"/>
            <a:ext cx="4680520" cy="2123658"/>
          </a:xfrm>
          <a:prstGeom prst="rect">
            <a:avLst/>
          </a:prstGeom>
          <a:noFill/>
        </p:spPr>
        <p:txBody>
          <a:bodyPr wrap="square" rtlCol="0">
            <a:spAutoFit/>
          </a:bodyPr>
          <a:lstStyle/>
          <a:p>
            <a:r>
              <a:rPr lang="ja-JP" altLang="ja-JP" sz="1600" dirty="0" smtClean="0"/>
              <a:t>○健康</a:t>
            </a:r>
            <a:r>
              <a:rPr lang="ja-JP" altLang="ja-JP" sz="1600" dirty="0"/>
              <a:t>優良企業をプラス評価する</a:t>
            </a:r>
            <a:r>
              <a:rPr lang="ja-JP" altLang="ja-JP" b="1" dirty="0">
                <a:solidFill>
                  <a:srgbClr val="C00000"/>
                </a:solidFill>
              </a:rPr>
              <a:t>「健康</a:t>
            </a:r>
            <a:r>
              <a:rPr lang="ja-JP" altLang="ja-JP" b="1" dirty="0" smtClean="0">
                <a:solidFill>
                  <a:srgbClr val="C00000"/>
                </a:solidFill>
              </a:rPr>
              <a:t>経営銘柄</a:t>
            </a:r>
            <a:endParaRPr lang="en-US" altLang="ja-JP" b="1" dirty="0" smtClean="0">
              <a:solidFill>
                <a:srgbClr val="C00000"/>
              </a:solidFill>
            </a:endParaRPr>
          </a:p>
          <a:p>
            <a:r>
              <a:rPr lang="ja-JP" altLang="en-US" b="1" dirty="0">
                <a:solidFill>
                  <a:srgbClr val="C00000"/>
                </a:solidFill>
              </a:rPr>
              <a:t>　</a:t>
            </a:r>
            <a:r>
              <a:rPr lang="ja-JP" altLang="ja-JP" b="1" dirty="0" smtClean="0">
                <a:solidFill>
                  <a:srgbClr val="C00000"/>
                </a:solidFill>
              </a:rPr>
              <a:t>（</a:t>
            </a:r>
            <a:r>
              <a:rPr lang="ja-JP" altLang="ja-JP" b="1" dirty="0">
                <a:solidFill>
                  <a:srgbClr val="C00000"/>
                </a:solidFill>
              </a:rPr>
              <a:t>仮称）」</a:t>
            </a:r>
            <a:r>
              <a:rPr lang="ja-JP" altLang="ja-JP" dirty="0">
                <a:solidFill>
                  <a:srgbClr val="C00000"/>
                </a:solidFill>
              </a:rPr>
              <a:t>を設定する</a:t>
            </a:r>
            <a:r>
              <a:rPr lang="ja-JP" altLang="ja-JP" dirty="0" smtClean="0">
                <a:solidFill>
                  <a:srgbClr val="C00000"/>
                </a:solidFill>
              </a:rPr>
              <a:t>。</a:t>
            </a:r>
            <a:endParaRPr lang="en-US" altLang="ja-JP" dirty="0" smtClean="0">
              <a:solidFill>
                <a:srgbClr val="C00000"/>
              </a:solidFill>
            </a:endParaRPr>
          </a:p>
          <a:p>
            <a:r>
              <a:rPr lang="ja-JP" altLang="en-US" sz="1600" dirty="0"/>
              <a:t>　</a:t>
            </a:r>
            <a:r>
              <a:rPr lang="ja-JP" altLang="en-US" sz="1600" dirty="0" smtClean="0"/>
              <a:t>　　　　［来年春の設定に向けてデータ収集を開始］</a:t>
            </a:r>
            <a:endParaRPr lang="ja-JP" altLang="ja-JP" sz="1600" dirty="0"/>
          </a:p>
          <a:p>
            <a:r>
              <a:rPr lang="ja-JP" altLang="ja-JP" sz="1600" dirty="0" smtClean="0"/>
              <a:t>○</a:t>
            </a:r>
            <a:r>
              <a:rPr lang="ja-JP" altLang="en-US" sz="1600" b="1" dirty="0" smtClean="0">
                <a:solidFill>
                  <a:srgbClr val="FF0000"/>
                </a:solidFill>
              </a:rPr>
              <a:t>企業や健康保険組合の</a:t>
            </a:r>
            <a:r>
              <a:rPr lang="ja-JP" altLang="ja-JP" sz="1600" b="1" dirty="0" smtClean="0">
                <a:solidFill>
                  <a:srgbClr val="FF0000"/>
                </a:solidFill>
              </a:rPr>
              <a:t>ベストプラクティス</a:t>
            </a:r>
            <a:r>
              <a:rPr lang="ja-JP" altLang="ja-JP" sz="1600" dirty="0" smtClean="0"/>
              <a:t>を地域</a:t>
            </a:r>
            <a:endParaRPr lang="en-US" altLang="ja-JP" sz="1600" dirty="0" smtClean="0"/>
          </a:p>
          <a:p>
            <a:r>
              <a:rPr lang="ja-JP" altLang="en-US" sz="1600" dirty="0"/>
              <a:t>　</a:t>
            </a:r>
            <a:r>
              <a:rPr lang="ja-JP" altLang="ja-JP" sz="1600" dirty="0" smtClean="0"/>
              <a:t>ヘルスケア</a:t>
            </a:r>
            <a:r>
              <a:rPr lang="ja-JP" altLang="ja-JP" sz="1600" dirty="0"/>
              <a:t>協議会等で</a:t>
            </a:r>
            <a:r>
              <a:rPr lang="ja-JP" altLang="ja-JP" sz="1600" dirty="0" smtClean="0"/>
              <a:t>公表</a:t>
            </a:r>
            <a:r>
              <a:rPr lang="ja-JP" altLang="en-US" sz="1600" dirty="0" smtClean="0"/>
              <a:t>・</a:t>
            </a:r>
            <a:r>
              <a:rPr lang="ja-JP" altLang="ja-JP" sz="1600" dirty="0" smtClean="0"/>
              <a:t>共有</a:t>
            </a:r>
            <a:r>
              <a:rPr lang="ja-JP" altLang="ja-JP" sz="1600" dirty="0"/>
              <a:t>を</a:t>
            </a:r>
            <a:r>
              <a:rPr lang="ja-JP" altLang="ja-JP" sz="1600" dirty="0" smtClean="0"/>
              <a:t>進める。</a:t>
            </a:r>
            <a:endParaRPr lang="en-US" altLang="ja-JP" sz="1600" dirty="0" smtClean="0"/>
          </a:p>
          <a:p>
            <a:r>
              <a:rPr lang="ja-JP" altLang="en-US" sz="1600" dirty="0"/>
              <a:t>　</a:t>
            </a:r>
            <a:r>
              <a:rPr lang="ja-JP" altLang="en-US" sz="1600" dirty="0" smtClean="0"/>
              <a:t>　　　　　　　　　　　　　　　　　　　　　　　　［今年度中］</a:t>
            </a:r>
            <a:r>
              <a:rPr lang="ja-JP" altLang="ja-JP" sz="1600" dirty="0"/>
              <a:t>　　　　　　　　　　　　　　　　　　　　　　　　</a:t>
            </a:r>
          </a:p>
          <a:p>
            <a:r>
              <a:rPr lang="ja-JP" altLang="ja-JP" sz="1600" dirty="0" smtClean="0"/>
              <a:t>○</a:t>
            </a:r>
            <a:r>
              <a:rPr lang="ja-JP" altLang="ja-JP" sz="1600" dirty="0"/>
              <a:t>ＣＳＲ報告書などに</a:t>
            </a:r>
            <a:r>
              <a:rPr lang="ja-JP" altLang="ja-JP" sz="1600" dirty="0" smtClean="0"/>
              <a:t>よる</a:t>
            </a:r>
            <a:r>
              <a:rPr lang="ja-JP" altLang="ja-JP" sz="1600" b="1" dirty="0" smtClean="0">
                <a:solidFill>
                  <a:srgbClr val="FF0000"/>
                </a:solidFill>
              </a:rPr>
              <a:t>企業の積極的</a:t>
            </a:r>
            <a:r>
              <a:rPr lang="ja-JP" altLang="ja-JP" sz="1600" b="1" dirty="0">
                <a:solidFill>
                  <a:srgbClr val="FF0000"/>
                </a:solidFill>
              </a:rPr>
              <a:t>な</a:t>
            </a:r>
            <a:r>
              <a:rPr lang="ja-JP" altLang="ja-JP" sz="1600" b="1" dirty="0" smtClean="0">
                <a:solidFill>
                  <a:srgbClr val="FF0000"/>
                </a:solidFill>
              </a:rPr>
              <a:t>情報発信</a:t>
            </a:r>
            <a:endParaRPr lang="en-US" altLang="ja-JP" sz="1600" b="1" dirty="0" smtClean="0">
              <a:solidFill>
                <a:srgbClr val="FF0000"/>
              </a:solidFill>
            </a:endParaRPr>
          </a:p>
          <a:p>
            <a:r>
              <a:rPr lang="ja-JP" altLang="en-US" sz="1600" b="1" dirty="0">
                <a:solidFill>
                  <a:srgbClr val="FF0000"/>
                </a:solidFill>
              </a:rPr>
              <a:t>　</a:t>
            </a:r>
            <a:r>
              <a:rPr lang="ja-JP" altLang="en-US" sz="1600" dirty="0" smtClean="0"/>
              <a:t>を促進する。　［今年度から関係者との調整を開始］</a:t>
            </a:r>
            <a:endParaRPr lang="ja-JP" altLang="ja-JP" sz="1600" dirty="0"/>
          </a:p>
        </p:txBody>
      </p:sp>
      <p:sp>
        <p:nvSpPr>
          <p:cNvPr id="30" name="テキスト ボックス 29"/>
          <p:cNvSpPr txBox="1"/>
          <p:nvPr/>
        </p:nvSpPr>
        <p:spPr>
          <a:xfrm>
            <a:off x="223049" y="1585553"/>
            <a:ext cx="4675416" cy="1969770"/>
          </a:xfrm>
          <a:prstGeom prst="rect">
            <a:avLst/>
          </a:prstGeom>
          <a:noFill/>
        </p:spPr>
        <p:txBody>
          <a:bodyPr wrap="square" rtlCol="0">
            <a:spAutoFit/>
          </a:bodyPr>
          <a:lstStyle/>
          <a:p>
            <a:r>
              <a:rPr lang="ja-JP" altLang="ja-JP" sz="1600" dirty="0"/>
              <a:t>○企業や健康保険組合の</a:t>
            </a:r>
            <a:r>
              <a:rPr lang="ja-JP" altLang="ja-JP" sz="1600" b="1" dirty="0">
                <a:solidFill>
                  <a:srgbClr val="FF0000"/>
                </a:solidFill>
              </a:rPr>
              <a:t>健康投資を評価するため</a:t>
            </a:r>
            <a:endParaRPr lang="en-US" altLang="ja-JP" sz="1600" b="1" dirty="0">
              <a:solidFill>
                <a:srgbClr val="FF0000"/>
              </a:solidFill>
            </a:endParaRPr>
          </a:p>
          <a:p>
            <a:r>
              <a:rPr lang="ja-JP" altLang="en-US" sz="1600" b="1" dirty="0">
                <a:solidFill>
                  <a:srgbClr val="FF0000"/>
                </a:solidFill>
              </a:rPr>
              <a:t>　</a:t>
            </a:r>
            <a:r>
              <a:rPr lang="ja-JP" altLang="ja-JP" sz="1600" b="1" dirty="0">
                <a:solidFill>
                  <a:srgbClr val="FF0000"/>
                </a:solidFill>
              </a:rPr>
              <a:t>の「評価指標」を構築</a:t>
            </a:r>
            <a:r>
              <a:rPr lang="ja-JP" altLang="ja-JP" sz="1600" dirty="0"/>
              <a:t>し、その取組</a:t>
            </a:r>
            <a:r>
              <a:rPr lang="ja-JP" altLang="ja-JP" sz="1600" dirty="0" smtClean="0"/>
              <a:t>を促進</a:t>
            </a:r>
            <a:r>
              <a:rPr lang="ja-JP" altLang="ja-JP" sz="1600" dirty="0"/>
              <a:t>する。</a:t>
            </a:r>
            <a:endParaRPr lang="en-US" altLang="ja-JP" sz="1600" dirty="0"/>
          </a:p>
          <a:p>
            <a:r>
              <a:rPr lang="ja-JP" altLang="en-US" sz="1600" dirty="0"/>
              <a:t>　　　　　　　　　　　　　　　　　　　　　［今年度から開始］</a:t>
            </a:r>
            <a:endParaRPr lang="en-US" altLang="ja-JP" sz="1600" dirty="0"/>
          </a:p>
          <a:p>
            <a:r>
              <a:rPr lang="ja-JP" altLang="ja-JP" sz="1000" dirty="0"/>
              <a:t>　</a:t>
            </a:r>
          </a:p>
          <a:p>
            <a:r>
              <a:rPr lang="ja-JP" altLang="ja-JP" sz="1600" dirty="0"/>
              <a:t>○</a:t>
            </a:r>
            <a:r>
              <a:rPr lang="ja-JP" altLang="en-US" sz="1600" dirty="0"/>
              <a:t>評価指標について、</a:t>
            </a:r>
            <a:r>
              <a:rPr lang="ja-JP" altLang="en-US" sz="1600" b="1" dirty="0">
                <a:solidFill>
                  <a:srgbClr val="FF0000"/>
                </a:solidFill>
              </a:rPr>
              <a:t>厚労省の「データヘルス計画」</a:t>
            </a:r>
            <a:endParaRPr lang="en-US" altLang="ja-JP" sz="1600" b="1" dirty="0">
              <a:solidFill>
                <a:srgbClr val="FF0000"/>
              </a:solidFill>
            </a:endParaRPr>
          </a:p>
          <a:p>
            <a:r>
              <a:rPr lang="ja-JP" altLang="en-US" sz="1600" b="1" dirty="0">
                <a:solidFill>
                  <a:srgbClr val="FF0000"/>
                </a:solidFill>
              </a:rPr>
              <a:t>　と連携</a:t>
            </a:r>
            <a:r>
              <a:rPr lang="ja-JP" altLang="en-US" sz="1600" dirty="0"/>
              <a:t>し、</a:t>
            </a:r>
            <a:r>
              <a:rPr lang="ja-JP" altLang="ja-JP" sz="1600" b="1" dirty="0">
                <a:solidFill>
                  <a:srgbClr val="FF0000"/>
                </a:solidFill>
              </a:rPr>
              <a:t>健康保険組合</a:t>
            </a:r>
            <a:r>
              <a:rPr lang="ja-JP" altLang="en-US" sz="1600" b="1" dirty="0">
                <a:solidFill>
                  <a:srgbClr val="FF0000"/>
                </a:solidFill>
              </a:rPr>
              <a:t>の取組を促進</a:t>
            </a:r>
            <a:r>
              <a:rPr lang="ja-JP" altLang="en-US" sz="1600" b="1" dirty="0" smtClean="0">
                <a:solidFill>
                  <a:srgbClr val="FF0000"/>
                </a:solidFill>
              </a:rPr>
              <a:t>する</a:t>
            </a:r>
            <a:r>
              <a:rPr lang="ja-JP" altLang="ja-JP" sz="1600" b="1" dirty="0" smtClean="0">
                <a:solidFill>
                  <a:srgbClr val="FF0000"/>
                </a:solidFill>
              </a:rPr>
              <a:t>インセ</a:t>
            </a:r>
            <a:endParaRPr lang="en-US" altLang="ja-JP" sz="1600" b="1" dirty="0" smtClean="0">
              <a:solidFill>
                <a:srgbClr val="FF0000"/>
              </a:solidFill>
            </a:endParaRPr>
          </a:p>
          <a:p>
            <a:r>
              <a:rPr lang="ja-JP" altLang="en-US" sz="1600" b="1" dirty="0">
                <a:solidFill>
                  <a:srgbClr val="FF0000"/>
                </a:solidFill>
              </a:rPr>
              <a:t>　</a:t>
            </a:r>
            <a:r>
              <a:rPr lang="ja-JP" altLang="ja-JP" sz="1600" b="1" dirty="0" smtClean="0">
                <a:solidFill>
                  <a:srgbClr val="FF0000"/>
                </a:solidFill>
              </a:rPr>
              <a:t>ンティブの</a:t>
            </a:r>
            <a:r>
              <a:rPr lang="ja-JP" altLang="ja-JP" sz="1600" b="1" dirty="0">
                <a:solidFill>
                  <a:srgbClr val="FF0000"/>
                </a:solidFill>
              </a:rPr>
              <a:t>制度設計</a:t>
            </a:r>
            <a:r>
              <a:rPr lang="ja-JP" altLang="ja-JP" sz="1600" dirty="0"/>
              <a:t>に</a:t>
            </a:r>
            <a:r>
              <a:rPr lang="ja-JP" altLang="en-US" sz="1600" dirty="0"/>
              <a:t>活用する</a:t>
            </a:r>
            <a:r>
              <a:rPr lang="ja-JP" altLang="en-US" sz="1600" dirty="0" smtClean="0"/>
              <a:t>。</a:t>
            </a:r>
            <a:endParaRPr lang="en-US" altLang="ja-JP" sz="1600" dirty="0"/>
          </a:p>
          <a:p>
            <a:r>
              <a:rPr lang="ja-JP" altLang="en-US" sz="1600" dirty="0"/>
              <a:t>　　</a:t>
            </a:r>
            <a:r>
              <a:rPr lang="ja-JP" altLang="en-US" sz="1600" dirty="0" smtClean="0"/>
              <a:t>　　　</a:t>
            </a:r>
            <a:r>
              <a:rPr lang="ja-JP" altLang="en-US" sz="1600" dirty="0"/>
              <a:t>　　　　　　　　　　</a:t>
            </a:r>
            <a:r>
              <a:rPr lang="ja-JP" altLang="en-US" sz="1600" dirty="0" smtClean="0"/>
              <a:t>　　　　　　［</a:t>
            </a:r>
            <a:r>
              <a:rPr lang="ja-JP" altLang="en-US" sz="1600" dirty="0"/>
              <a:t>今年度から</a:t>
            </a:r>
            <a:r>
              <a:rPr lang="ja-JP" altLang="en-US" sz="1600" dirty="0" smtClean="0"/>
              <a:t>開始］</a:t>
            </a:r>
            <a:endParaRPr lang="ja-JP" altLang="ja-JP" sz="1600" dirty="0"/>
          </a:p>
        </p:txBody>
      </p:sp>
      <p:sp>
        <p:nvSpPr>
          <p:cNvPr id="32" name="正方形/長方形 31"/>
          <p:cNvSpPr/>
          <p:nvPr/>
        </p:nvSpPr>
        <p:spPr>
          <a:xfrm>
            <a:off x="117412" y="728835"/>
            <a:ext cx="3205210" cy="3359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b="1" dirty="0"/>
              <a:t>２</a:t>
            </a:r>
            <a:r>
              <a:rPr kumimoji="1" lang="ja-JP" altLang="en-US" b="1" dirty="0" smtClean="0"/>
              <a:t>．健康投資・健康経営の促進</a:t>
            </a:r>
            <a:endParaRPr kumimoji="1" lang="ja-JP" altLang="en-US" b="1" dirty="0"/>
          </a:p>
        </p:txBody>
      </p:sp>
      <p:sp>
        <p:nvSpPr>
          <p:cNvPr id="33" name="正方形/長方形 32"/>
          <p:cNvSpPr/>
          <p:nvPr/>
        </p:nvSpPr>
        <p:spPr>
          <a:xfrm>
            <a:off x="5007111" y="1145282"/>
            <a:ext cx="4471740" cy="4016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b="1" dirty="0" smtClean="0">
                <a:solidFill>
                  <a:prstClr val="black"/>
                </a:solidFill>
                <a:latin typeface="+mn-ea"/>
              </a:rPr>
              <a:t>（</a:t>
            </a:r>
            <a:r>
              <a:rPr lang="ja-JP" altLang="en-US" b="1" dirty="0">
                <a:solidFill>
                  <a:prstClr val="black"/>
                </a:solidFill>
                <a:latin typeface="+mn-ea"/>
              </a:rPr>
              <a:t>２）健康経営が</a:t>
            </a:r>
            <a:r>
              <a:rPr lang="ja-JP" altLang="en-US" b="1" dirty="0">
                <a:solidFill>
                  <a:srgbClr val="C00000"/>
                </a:solidFill>
                <a:latin typeface="+mn-ea"/>
              </a:rPr>
              <a:t>評価される</a:t>
            </a:r>
            <a:r>
              <a:rPr lang="ja-JP" altLang="en-US" b="1" dirty="0">
                <a:solidFill>
                  <a:prstClr val="black"/>
                </a:solidFill>
                <a:latin typeface="+mn-ea"/>
              </a:rPr>
              <a:t>枠組みの</a:t>
            </a:r>
            <a:r>
              <a:rPr lang="ja-JP" altLang="en-US" b="1" dirty="0" smtClean="0">
                <a:solidFill>
                  <a:prstClr val="black"/>
                </a:solidFill>
                <a:latin typeface="+mn-ea"/>
              </a:rPr>
              <a:t>構築</a:t>
            </a:r>
            <a:endParaRPr lang="en-US" altLang="ja-JP" b="1" dirty="0">
              <a:solidFill>
                <a:prstClr val="black"/>
              </a:solidFill>
              <a:latin typeface="+mn-ea"/>
            </a:endParaRPr>
          </a:p>
        </p:txBody>
      </p:sp>
      <p:sp>
        <p:nvSpPr>
          <p:cNvPr id="34" name="四角形吹き出し 33"/>
          <p:cNvSpPr/>
          <p:nvPr/>
        </p:nvSpPr>
        <p:spPr>
          <a:xfrm>
            <a:off x="99006" y="4021592"/>
            <a:ext cx="9615400" cy="2663752"/>
          </a:xfrm>
          <a:prstGeom prst="wedgeRectCallout">
            <a:avLst>
              <a:gd name="adj1" fmla="val 9260"/>
              <a:gd name="adj2" fmla="val 49421"/>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endParaRPr kumimoji="1" lang="ja-JP" altLang="en-US" sz="1100" dirty="0"/>
          </a:p>
        </p:txBody>
      </p:sp>
      <p:sp>
        <p:nvSpPr>
          <p:cNvPr id="37" name="テキスト ボックス 36"/>
          <p:cNvSpPr txBox="1"/>
          <p:nvPr/>
        </p:nvSpPr>
        <p:spPr>
          <a:xfrm>
            <a:off x="217945" y="5126702"/>
            <a:ext cx="4680520" cy="1569660"/>
          </a:xfrm>
          <a:prstGeom prst="rect">
            <a:avLst/>
          </a:prstGeom>
          <a:noFill/>
        </p:spPr>
        <p:txBody>
          <a:bodyPr wrap="square" rtlCol="0">
            <a:spAutoFit/>
          </a:bodyPr>
          <a:lstStyle/>
          <a:p>
            <a:r>
              <a:rPr lang="ja-JP" altLang="ja-JP" sz="1600" dirty="0" smtClean="0"/>
              <a:t>○</a:t>
            </a:r>
            <a:r>
              <a:rPr lang="ja-JP" altLang="en-US" sz="1600" dirty="0" smtClean="0"/>
              <a:t>ニーズの高い</a:t>
            </a:r>
            <a:r>
              <a:rPr lang="ja-JP" altLang="ja-JP" sz="1600" b="1" dirty="0" smtClean="0">
                <a:solidFill>
                  <a:srgbClr val="FF0000"/>
                </a:solidFill>
              </a:rPr>
              <a:t>「</a:t>
            </a:r>
            <a:r>
              <a:rPr lang="ja-JP" altLang="ja-JP" sz="1600" b="1" dirty="0">
                <a:solidFill>
                  <a:srgbClr val="FF0000"/>
                </a:solidFill>
              </a:rPr>
              <a:t>健康</a:t>
            </a:r>
            <a:r>
              <a:rPr lang="ja-JP" altLang="ja-JP" sz="1600" b="1" dirty="0" smtClean="0">
                <a:solidFill>
                  <a:srgbClr val="FF0000"/>
                </a:solidFill>
              </a:rPr>
              <a:t>運動サービス</a:t>
            </a:r>
            <a:r>
              <a:rPr lang="ja-JP" altLang="ja-JP" sz="1600" b="1" dirty="0">
                <a:solidFill>
                  <a:srgbClr val="FF0000"/>
                </a:solidFill>
              </a:rPr>
              <a:t>」について「</a:t>
            </a:r>
            <a:r>
              <a:rPr lang="ja-JP" altLang="ja-JP" sz="1600" b="1" dirty="0" smtClean="0">
                <a:solidFill>
                  <a:srgbClr val="FF0000"/>
                </a:solidFill>
              </a:rPr>
              <a:t>民間</a:t>
            </a:r>
            <a:endParaRPr lang="en-US" altLang="ja-JP" sz="1600" b="1" dirty="0" smtClean="0">
              <a:solidFill>
                <a:srgbClr val="FF0000"/>
              </a:solidFill>
            </a:endParaRPr>
          </a:p>
          <a:p>
            <a:r>
              <a:rPr lang="ja-JP" altLang="en-US" sz="1600" b="1" dirty="0">
                <a:solidFill>
                  <a:srgbClr val="FF0000"/>
                </a:solidFill>
              </a:rPr>
              <a:t>　</a:t>
            </a:r>
            <a:r>
              <a:rPr lang="ja-JP" altLang="ja-JP" sz="1600" b="1" dirty="0" smtClean="0">
                <a:solidFill>
                  <a:srgbClr val="FF0000"/>
                </a:solidFill>
              </a:rPr>
              <a:t>機関による</a:t>
            </a:r>
            <a:r>
              <a:rPr lang="ja-JP" altLang="ja-JP" sz="1600" b="1" dirty="0">
                <a:solidFill>
                  <a:srgbClr val="FF0000"/>
                </a:solidFill>
              </a:rPr>
              <a:t>第三者認証</a:t>
            </a:r>
            <a:r>
              <a:rPr lang="ja-JP" altLang="ja-JP" sz="1600" b="1" dirty="0" smtClean="0">
                <a:solidFill>
                  <a:srgbClr val="FF0000"/>
                </a:solidFill>
              </a:rPr>
              <a:t>」</a:t>
            </a:r>
            <a:r>
              <a:rPr lang="ja-JP" altLang="ja-JP" sz="1600" dirty="0" smtClean="0"/>
              <a:t>を</a:t>
            </a:r>
            <a:r>
              <a:rPr lang="ja-JP" altLang="ja-JP" sz="1600" dirty="0"/>
              <a:t>試行的に実施する</a:t>
            </a:r>
            <a:r>
              <a:rPr lang="ja-JP" altLang="ja-JP" sz="1600" dirty="0" smtClean="0"/>
              <a:t>。</a:t>
            </a:r>
            <a:r>
              <a:rPr lang="ja-JP" altLang="en-US" sz="1600" dirty="0" smtClean="0"/>
              <a:t>　</a:t>
            </a:r>
            <a:endParaRPr lang="en-US" altLang="ja-JP" sz="1600" dirty="0" smtClean="0"/>
          </a:p>
          <a:p>
            <a:r>
              <a:rPr lang="ja-JP" altLang="en-US" sz="1600" dirty="0"/>
              <a:t>　</a:t>
            </a:r>
            <a:r>
              <a:rPr lang="ja-JP" altLang="en-US" sz="1600" dirty="0" smtClean="0"/>
              <a:t>　　　　　　　　　　　　　　　　　　　　［今年度から開始］</a:t>
            </a:r>
            <a:endParaRPr lang="ja-JP" altLang="ja-JP" sz="1600" dirty="0"/>
          </a:p>
          <a:p>
            <a:r>
              <a:rPr lang="ja-JP" altLang="ja-JP" sz="1600" dirty="0" smtClean="0"/>
              <a:t>○</a:t>
            </a:r>
            <a:r>
              <a:rPr lang="ja-JP" altLang="en-US" sz="1600" dirty="0" smtClean="0"/>
              <a:t>第三者認証について、</a:t>
            </a:r>
            <a:r>
              <a:rPr lang="ja-JP" altLang="ja-JP" sz="1600" dirty="0" smtClean="0"/>
              <a:t>学会</a:t>
            </a:r>
            <a:r>
              <a:rPr lang="ja-JP" altLang="ja-JP" sz="1600" dirty="0"/>
              <a:t>や業界団体等の</a:t>
            </a:r>
            <a:r>
              <a:rPr lang="ja-JP" altLang="ja-JP" sz="1600" b="1" dirty="0" smtClean="0">
                <a:solidFill>
                  <a:srgbClr val="FF0000"/>
                </a:solidFill>
              </a:rPr>
              <a:t>専門</a:t>
            </a:r>
            <a:r>
              <a:rPr lang="ja-JP" altLang="en-US" sz="1600" b="1" dirty="0" smtClean="0">
                <a:solidFill>
                  <a:srgbClr val="FF0000"/>
                </a:solidFill>
              </a:rPr>
              <a:t>　</a:t>
            </a:r>
            <a:endParaRPr lang="en-US" altLang="ja-JP" sz="1600" b="1" dirty="0" smtClean="0">
              <a:solidFill>
                <a:srgbClr val="FF0000"/>
              </a:solidFill>
            </a:endParaRPr>
          </a:p>
          <a:p>
            <a:r>
              <a:rPr lang="ja-JP" altLang="en-US" sz="1600" b="1" dirty="0">
                <a:solidFill>
                  <a:srgbClr val="FF0000"/>
                </a:solidFill>
              </a:rPr>
              <a:t>　</a:t>
            </a:r>
            <a:r>
              <a:rPr lang="ja-JP" altLang="ja-JP" sz="1600" b="1" dirty="0" smtClean="0">
                <a:solidFill>
                  <a:srgbClr val="FF0000"/>
                </a:solidFill>
              </a:rPr>
              <a:t>家</a:t>
            </a:r>
            <a:r>
              <a:rPr lang="ja-JP" altLang="ja-JP" sz="1600" b="1" dirty="0">
                <a:solidFill>
                  <a:srgbClr val="FF0000"/>
                </a:solidFill>
              </a:rPr>
              <a:t>・専門</a:t>
            </a:r>
            <a:r>
              <a:rPr lang="ja-JP" altLang="ja-JP" sz="1600" b="1" dirty="0" smtClean="0">
                <a:solidFill>
                  <a:srgbClr val="FF0000"/>
                </a:solidFill>
              </a:rPr>
              <a:t>機関</a:t>
            </a:r>
            <a:r>
              <a:rPr lang="ja-JP" altLang="en-US" sz="1600" b="1" dirty="0" smtClean="0">
                <a:solidFill>
                  <a:srgbClr val="FF0000"/>
                </a:solidFill>
              </a:rPr>
              <a:t>による支援</a:t>
            </a:r>
            <a:r>
              <a:rPr lang="ja-JP" altLang="ja-JP" sz="1600" b="1" dirty="0" smtClean="0">
                <a:solidFill>
                  <a:srgbClr val="FF0000"/>
                </a:solidFill>
              </a:rPr>
              <a:t>体制</a:t>
            </a:r>
            <a:r>
              <a:rPr lang="ja-JP" altLang="ja-JP" sz="1600" dirty="0"/>
              <a:t>を</a:t>
            </a:r>
            <a:r>
              <a:rPr lang="ja-JP" altLang="ja-JP" sz="1600" dirty="0" smtClean="0"/>
              <a:t>整備</a:t>
            </a:r>
            <a:r>
              <a:rPr lang="ja-JP" altLang="en-US" sz="1600" dirty="0" smtClean="0"/>
              <a:t>する。　　　　　　　　　</a:t>
            </a:r>
            <a:endParaRPr lang="en-US" altLang="ja-JP" sz="1600" dirty="0" smtClean="0"/>
          </a:p>
          <a:p>
            <a:r>
              <a:rPr lang="ja-JP" altLang="en-US" sz="1600" dirty="0"/>
              <a:t>　</a:t>
            </a:r>
            <a:r>
              <a:rPr lang="ja-JP" altLang="en-US" sz="1600" dirty="0" smtClean="0"/>
              <a:t>　　　　　　　　　　　　　　　　　　　　［今年度から開始］</a:t>
            </a:r>
            <a:endParaRPr lang="ja-JP" altLang="ja-JP" sz="1600" dirty="0"/>
          </a:p>
        </p:txBody>
      </p:sp>
      <p:sp>
        <p:nvSpPr>
          <p:cNvPr id="42" name="正方形/長方形 41"/>
          <p:cNvSpPr/>
          <p:nvPr/>
        </p:nvSpPr>
        <p:spPr>
          <a:xfrm>
            <a:off x="103096" y="4026924"/>
            <a:ext cx="4441743" cy="335977"/>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b="1" dirty="0" smtClean="0"/>
              <a:t>３</a:t>
            </a:r>
            <a:r>
              <a:rPr kumimoji="1" lang="ja-JP" altLang="en-US" b="1" dirty="0" smtClean="0"/>
              <a:t>．ヘルスケアサービスの品質の見える化</a:t>
            </a:r>
            <a:endParaRPr kumimoji="1" lang="ja-JP" altLang="en-US" b="1" dirty="0"/>
          </a:p>
        </p:txBody>
      </p:sp>
      <p:sp>
        <p:nvSpPr>
          <p:cNvPr id="43" name="正方形/長方形 42"/>
          <p:cNvSpPr/>
          <p:nvPr/>
        </p:nvSpPr>
        <p:spPr>
          <a:xfrm>
            <a:off x="5007111" y="4489298"/>
            <a:ext cx="4471740" cy="637404"/>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a:t>
            </a:r>
            <a:r>
              <a:rPr lang="ja-JP" altLang="en-US" b="1" dirty="0"/>
              <a:t>２）</a:t>
            </a:r>
            <a:r>
              <a:rPr lang="ja-JP" altLang="ja-JP" b="1" dirty="0" smtClean="0"/>
              <a:t>認証</a:t>
            </a:r>
            <a:r>
              <a:rPr lang="ja-JP" altLang="ja-JP" b="1" dirty="0"/>
              <a:t>を受けた健康運動サービスの利</a:t>
            </a:r>
            <a:r>
              <a:rPr lang="ja-JP" altLang="ja-JP" b="1" dirty="0" smtClean="0"/>
              <a:t>活</a:t>
            </a:r>
            <a:endParaRPr lang="en-US" altLang="ja-JP" b="1" dirty="0" smtClean="0"/>
          </a:p>
          <a:p>
            <a:r>
              <a:rPr lang="ja-JP" altLang="en-US" b="1" dirty="0"/>
              <a:t>　</a:t>
            </a:r>
            <a:r>
              <a:rPr lang="ja-JP" altLang="en-US" b="1" dirty="0" smtClean="0"/>
              <a:t>　　</a:t>
            </a:r>
            <a:r>
              <a:rPr lang="ja-JP" altLang="ja-JP" b="1" dirty="0" smtClean="0"/>
              <a:t>用</a:t>
            </a:r>
            <a:r>
              <a:rPr lang="ja-JP" altLang="ja-JP" b="1" dirty="0"/>
              <a:t>の</a:t>
            </a:r>
            <a:r>
              <a:rPr lang="ja-JP" altLang="ja-JP" b="1" dirty="0" smtClean="0"/>
              <a:t>促進</a:t>
            </a:r>
            <a:endParaRPr kumimoji="1" lang="ja-JP" altLang="en-US" b="1" dirty="0"/>
          </a:p>
        </p:txBody>
      </p:sp>
      <p:sp>
        <p:nvSpPr>
          <p:cNvPr id="44" name="正方形/長方形 43"/>
          <p:cNvSpPr/>
          <p:nvPr/>
        </p:nvSpPr>
        <p:spPr>
          <a:xfrm>
            <a:off x="218875" y="4463540"/>
            <a:ext cx="4424146" cy="663162"/>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latin typeface="ＭＳ Ｐゴシック" pitchFamily="50" charset="-128"/>
              </a:rPr>
              <a:t>（</a:t>
            </a:r>
            <a:r>
              <a:rPr lang="ja-JP" altLang="en-US" b="1" dirty="0">
                <a:latin typeface="ＭＳ Ｐゴシック" pitchFamily="50" charset="-128"/>
              </a:rPr>
              <a:t>１</a:t>
            </a:r>
            <a:r>
              <a:rPr lang="ja-JP" altLang="en-US" b="1" dirty="0" smtClean="0">
                <a:latin typeface="ＭＳ Ｐゴシック" pitchFamily="50" charset="-128"/>
              </a:rPr>
              <a:t>）</a:t>
            </a:r>
            <a:r>
              <a:rPr lang="ja-JP" altLang="ja-JP" b="1" dirty="0">
                <a:solidFill>
                  <a:srgbClr val="C00000"/>
                </a:solidFill>
              </a:rPr>
              <a:t>健康運動サービスに関する品質</a:t>
            </a:r>
            <a:r>
              <a:rPr lang="ja-JP" altLang="ja-JP" b="1" dirty="0" smtClean="0">
                <a:solidFill>
                  <a:srgbClr val="C00000"/>
                </a:solidFill>
              </a:rPr>
              <a:t>評価</a:t>
            </a:r>
            <a:r>
              <a:rPr lang="ja-JP" altLang="en-US" b="1" dirty="0" smtClean="0">
                <a:solidFill>
                  <a:srgbClr val="C00000"/>
                </a:solidFill>
              </a:rPr>
              <a:t>の</a:t>
            </a:r>
            <a:endParaRPr lang="en-US" altLang="ja-JP" b="1" dirty="0" smtClean="0">
              <a:solidFill>
                <a:srgbClr val="C00000"/>
              </a:solidFill>
            </a:endParaRPr>
          </a:p>
          <a:p>
            <a:r>
              <a:rPr lang="ja-JP" altLang="en-US" b="1" dirty="0">
                <a:solidFill>
                  <a:srgbClr val="C00000"/>
                </a:solidFill>
              </a:rPr>
              <a:t>　</a:t>
            </a:r>
            <a:r>
              <a:rPr lang="ja-JP" altLang="en-US" b="1" dirty="0" smtClean="0">
                <a:solidFill>
                  <a:srgbClr val="C00000"/>
                </a:solidFill>
              </a:rPr>
              <a:t>　　実施</a:t>
            </a:r>
            <a:endParaRPr kumimoji="1" lang="ja-JP" altLang="en-US" b="1" dirty="0">
              <a:solidFill>
                <a:srgbClr val="C00000"/>
              </a:solidFill>
            </a:endParaRPr>
          </a:p>
        </p:txBody>
      </p:sp>
      <p:sp>
        <p:nvSpPr>
          <p:cNvPr id="41" name="テキスト ボックス 40"/>
          <p:cNvSpPr txBox="1"/>
          <p:nvPr/>
        </p:nvSpPr>
        <p:spPr>
          <a:xfrm>
            <a:off x="5043089" y="5213802"/>
            <a:ext cx="4435762" cy="856645"/>
          </a:xfrm>
          <a:prstGeom prst="rect">
            <a:avLst/>
          </a:prstGeom>
          <a:noFill/>
        </p:spPr>
        <p:txBody>
          <a:bodyPr wrap="square" rtlCol="0">
            <a:spAutoFit/>
          </a:bodyPr>
          <a:lstStyle/>
          <a:p>
            <a:pPr marL="324000" indent="-457200" eaLnBrk="0" hangingPunct="0">
              <a:spcBef>
                <a:spcPts val="100"/>
              </a:spcBef>
              <a:defRPr/>
            </a:pPr>
            <a:r>
              <a:rPr lang="ja-JP" altLang="en-US" sz="1600" dirty="0" smtClean="0"/>
              <a:t>○利用</a:t>
            </a:r>
            <a:r>
              <a:rPr lang="ja-JP" altLang="ja-JP" sz="1600" dirty="0" smtClean="0"/>
              <a:t>者</a:t>
            </a:r>
            <a:r>
              <a:rPr lang="ja-JP" altLang="ja-JP" sz="1600" dirty="0"/>
              <a:t>と</a:t>
            </a:r>
            <a:r>
              <a:rPr lang="ja-JP" altLang="ja-JP" sz="1600" dirty="0" smtClean="0"/>
              <a:t>なる</a:t>
            </a:r>
            <a:r>
              <a:rPr lang="ja-JP" altLang="en-US" sz="1600" dirty="0" smtClean="0"/>
              <a:t>企業や健康保険組合</a:t>
            </a:r>
            <a:r>
              <a:rPr lang="ja-JP" altLang="ja-JP" sz="1600" dirty="0" smtClean="0"/>
              <a:t>のニーズ</a:t>
            </a:r>
            <a:r>
              <a:rPr lang="ja-JP" altLang="en-US" sz="1600" dirty="0" smtClean="0"/>
              <a:t>を</a:t>
            </a:r>
            <a:endParaRPr lang="en-US" altLang="ja-JP" sz="1600" dirty="0" smtClean="0"/>
          </a:p>
          <a:p>
            <a:pPr marL="324000" indent="-457200" eaLnBrk="0" hangingPunct="0">
              <a:spcBef>
                <a:spcPts val="100"/>
              </a:spcBef>
              <a:defRPr/>
            </a:pPr>
            <a:r>
              <a:rPr lang="ja-JP" altLang="en-US" sz="1600" dirty="0"/>
              <a:t>　</a:t>
            </a:r>
            <a:r>
              <a:rPr lang="ja-JP" altLang="ja-JP" sz="1600" dirty="0" smtClean="0"/>
              <a:t>収集</a:t>
            </a:r>
            <a:r>
              <a:rPr lang="ja-JP" altLang="en-US" sz="1600" dirty="0" smtClean="0"/>
              <a:t>し、</a:t>
            </a:r>
            <a:r>
              <a:rPr lang="ja-JP" altLang="en-US" sz="1600" b="1" dirty="0" smtClean="0">
                <a:solidFill>
                  <a:srgbClr val="FF0000"/>
                </a:solidFill>
              </a:rPr>
              <a:t>認証を受けた健康運動サービスの</a:t>
            </a:r>
            <a:r>
              <a:rPr lang="ja-JP" altLang="ja-JP" sz="1600" b="1" dirty="0" smtClean="0">
                <a:solidFill>
                  <a:srgbClr val="FF0000"/>
                </a:solidFill>
              </a:rPr>
              <a:t>広報</a:t>
            </a:r>
            <a:endParaRPr lang="en-US" altLang="ja-JP" sz="1600" b="1" dirty="0" smtClean="0">
              <a:solidFill>
                <a:srgbClr val="FF0000"/>
              </a:solidFill>
            </a:endParaRPr>
          </a:p>
          <a:p>
            <a:pPr marL="324000" indent="-457200" eaLnBrk="0" hangingPunct="0">
              <a:spcBef>
                <a:spcPts val="100"/>
              </a:spcBef>
              <a:defRPr/>
            </a:pPr>
            <a:r>
              <a:rPr lang="ja-JP" altLang="en-US" sz="1600" b="1" dirty="0">
                <a:solidFill>
                  <a:srgbClr val="FF0000"/>
                </a:solidFill>
              </a:rPr>
              <a:t>　</a:t>
            </a:r>
            <a:r>
              <a:rPr lang="ja-JP" altLang="ja-JP" sz="1600" b="1" dirty="0" smtClean="0">
                <a:solidFill>
                  <a:srgbClr val="FF0000"/>
                </a:solidFill>
              </a:rPr>
              <a:t>・</a:t>
            </a:r>
            <a:r>
              <a:rPr lang="ja-JP" altLang="ja-JP" sz="1600" b="1" dirty="0">
                <a:solidFill>
                  <a:srgbClr val="FF0000"/>
                </a:solidFill>
              </a:rPr>
              <a:t>普及</a:t>
            </a:r>
            <a:r>
              <a:rPr lang="ja-JP" altLang="ja-JP" sz="1600" dirty="0"/>
              <a:t>を行う</a:t>
            </a:r>
            <a:r>
              <a:rPr lang="ja-JP" altLang="ja-JP" sz="1600" dirty="0" smtClean="0"/>
              <a:t>。</a:t>
            </a:r>
            <a:r>
              <a:rPr lang="ja-JP" altLang="en-US" sz="1600" dirty="0" smtClean="0"/>
              <a:t>　　　　　　　　　　［今年度から開始］</a:t>
            </a:r>
            <a:r>
              <a:rPr lang="ja-JP" altLang="en-US" sz="1600" dirty="0" smtClean="0">
                <a:solidFill>
                  <a:prstClr val="black"/>
                </a:solidFill>
              </a:rPr>
              <a:t>　　　　　　　　　　　　　　　　</a:t>
            </a:r>
            <a:endParaRPr lang="en-US" altLang="ja-JP" sz="1600" dirty="0">
              <a:solidFill>
                <a:prstClr val="black"/>
              </a:solidFill>
            </a:endParaRPr>
          </a:p>
        </p:txBody>
      </p:sp>
      <p:sp>
        <p:nvSpPr>
          <p:cNvPr id="21" name="スライド番号プレースホルダ 4"/>
          <p:cNvSpPr>
            <a:spLocks noGrp="1"/>
          </p:cNvSpPr>
          <p:nvPr>
            <p:ph type="sldNum" sz="quarter" idx="12"/>
          </p:nvPr>
        </p:nvSpPr>
        <p:spPr>
          <a:xfrm>
            <a:off x="8190910" y="6479342"/>
            <a:ext cx="1754645" cy="478051"/>
          </a:xfrm>
        </p:spPr>
        <p:txBody>
          <a:bodyPr/>
          <a:lstStyle/>
          <a:p>
            <a:pPr>
              <a:defRPr/>
            </a:pPr>
            <a:fld id="{F74C9F40-6DDB-4B1C-AA09-98BBAC484ADB}" type="slidenum">
              <a:rPr lang="ja-JP" altLang="en-US" sz="2400" smtClean="0">
                <a:solidFill>
                  <a:schemeClr val="tx1"/>
                </a:solidFill>
              </a:rPr>
              <a:pPr>
                <a:defRPr/>
              </a:pPr>
              <a:t>5</a:t>
            </a:fld>
            <a:endParaRPr lang="ja-JP" altLang="en-US" sz="2400" dirty="0">
              <a:solidFill>
                <a:schemeClr val="tx1"/>
              </a:solidFill>
            </a:endParaRPr>
          </a:p>
        </p:txBody>
      </p:sp>
      <p:cxnSp>
        <p:nvCxnSpPr>
          <p:cNvPr id="20" name="直線コネクタ 19"/>
          <p:cNvCxnSpPr/>
          <p:nvPr/>
        </p:nvCxnSpPr>
        <p:spPr>
          <a:xfrm>
            <a:off x="-24376" y="476672"/>
            <a:ext cx="9930376" cy="0"/>
          </a:xfrm>
          <a:prstGeom prst="line">
            <a:avLst/>
          </a:prstGeom>
          <a:ln w="79375">
            <a:gradFill flip="none" rotWithShape="1">
              <a:gsLst>
                <a:gs pos="0">
                  <a:srgbClr val="0000FF"/>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18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4883718" y="1426295"/>
            <a:ext cx="4899148" cy="5589587"/>
          </a:xfrm>
          <a:prstGeom prst="rect">
            <a:avLst/>
          </a:prstGeom>
          <a:noFill/>
          <a:ln w="19050">
            <a:solidFill>
              <a:schemeClr val="tx1"/>
            </a:solidFill>
            <a:miter lim="800000"/>
            <a:headEnd/>
            <a:tailEnd/>
          </a:ln>
        </p:spPr>
        <p:txBody>
          <a:bodyPr lIns="91408" tIns="45705" rIns="91408" bIns="45705"/>
          <a:lstStyle/>
          <a:p>
            <a:pPr marL="179388" indent="-179388" defTabSz="912813"/>
            <a:endParaRPr lang="en-US" altLang="ja-JP" sz="1400" dirty="0">
              <a:latin typeface="ＭＳ ゴシック" pitchFamily="49" charset="-128"/>
              <a:ea typeface="ＭＳ ゴシック" pitchFamily="49" charset="-128"/>
            </a:endParaRPr>
          </a:p>
        </p:txBody>
      </p:sp>
      <p:sp>
        <p:nvSpPr>
          <p:cNvPr id="93" name="正方形/長方形 92"/>
          <p:cNvSpPr/>
          <p:nvPr/>
        </p:nvSpPr>
        <p:spPr>
          <a:xfrm>
            <a:off x="7390489" y="1412776"/>
            <a:ext cx="2303277" cy="2808313"/>
          </a:xfrm>
          <a:prstGeom prst="rect">
            <a:avLst/>
          </a:prstGeom>
          <a:ln/>
        </p:spPr>
        <p:style>
          <a:lnRef idx="1">
            <a:schemeClr val="accent3"/>
          </a:lnRef>
          <a:fillRef idx="2">
            <a:schemeClr val="accent3"/>
          </a:fillRef>
          <a:effectRef idx="1">
            <a:schemeClr val="accent3"/>
          </a:effectRef>
          <a:fontRef idx="minor">
            <a:schemeClr val="dk1"/>
          </a:fontRef>
        </p:style>
        <p:txBody>
          <a:bodyPr vert="horz" lIns="0" tIns="0" rIns="0" bIns="0" rtlCol="0" anchor="t" anchorCtr="0"/>
          <a:lstStyle/>
          <a:p>
            <a:pPr algn="ctr"/>
            <a:r>
              <a:rPr kumimoji="1" lang="ja-JP" altLang="en-US" sz="1400" b="1" u="sng" dirty="0" smtClean="0">
                <a:solidFill>
                  <a:srgbClr val="C00000"/>
                </a:solidFill>
                <a:latin typeface="+mn-ea"/>
                <a:ea typeface="+mn-ea"/>
              </a:rPr>
              <a:t>供給拡大</a:t>
            </a:r>
            <a:endParaRPr kumimoji="1" lang="en-US" altLang="ja-JP" sz="1400" b="1" u="sng" dirty="0" smtClean="0">
              <a:solidFill>
                <a:srgbClr val="C00000"/>
              </a:solidFill>
              <a:latin typeface="+mn-ea"/>
              <a:ea typeface="+mn-ea"/>
            </a:endParaRPr>
          </a:p>
          <a:p>
            <a:pPr algn="ctr"/>
            <a:r>
              <a:rPr lang="ja-JP" altLang="en-US" sz="1400" b="1" u="sng" dirty="0" smtClean="0">
                <a:latin typeface="+mn-ea"/>
              </a:rPr>
              <a:t>（事業環境の整備）</a:t>
            </a:r>
            <a:endParaRPr kumimoji="1" lang="ja-JP" altLang="en-US" sz="1400" b="1" u="sng" dirty="0">
              <a:latin typeface="+mn-ea"/>
              <a:ea typeface="+mn-ea"/>
            </a:endParaRPr>
          </a:p>
        </p:txBody>
      </p:sp>
      <p:sp>
        <p:nvSpPr>
          <p:cNvPr id="10" name="下矢印 9"/>
          <p:cNvSpPr/>
          <p:nvPr/>
        </p:nvSpPr>
        <p:spPr>
          <a:xfrm>
            <a:off x="8197403" y="2120179"/>
            <a:ext cx="616325" cy="2316933"/>
          </a:xfrm>
          <a:prstGeom prst="downArrow">
            <a:avLst>
              <a:gd name="adj1" fmla="val 50000"/>
              <a:gd name="adj2" fmla="val 40366"/>
            </a:avLst>
          </a:prstGeom>
          <a:solidFill>
            <a:srgbClr val="CCFF66"/>
          </a:solidFill>
          <a:ln w="3175">
            <a:solidFill>
              <a:schemeClr val="tx1">
                <a:lumMod val="50000"/>
                <a:lumOff val="50000"/>
              </a:schemeClr>
            </a:solidFill>
          </a:ln>
        </p:spPr>
        <p:txBody>
          <a:bodyPr vert="horz" lIns="0" tIns="0" rIns="0" bIns="0" rtlCol="0" anchor="ctr"/>
          <a:lstStyle/>
          <a:p>
            <a:pPr algn="ctr"/>
            <a:endParaRPr kumimoji="1" lang="ja-JP" altLang="en-US" sz="1000" dirty="0">
              <a:latin typeface="+mn-ea"/>
              <a:ea typeface="+mn-ea"/>
            </a:endParaRPr>
          </a:p>
        </p:txBody>
      </p:sp>
      <p:sp>
        <p:nvSpPr>
          <p:cNvPr id="2050" name="Text Box 6"/>
          <p:cNvSpPr txBox="1">
            <a:spLocks noChangeArrowheads="1"/>
          </p:cNvSpPr>
          <p:nvPr/>
        </p:nvSpPr>
        <p:spPr bwMode="auto">
          <a:xfrm>
            <a:off x="0" y="1268414"/>
            <a:ext cx="4781021" cy="5589587"/>
          </a:xfrm>
          <a:prstGeom prst="rect">
            <a:avLst/>
          </a:prstGeom>
          <a:solidFill>
            <a:schemeClr val="bg1"/>
          </a:solidFill>
          <a:ln w="19050">
            <a:solidFill>
              <a:schemeClr val="tx1"/>
            </a:solidFill>
            <a:miter lim="800000"/>
            <a:headEnd/>
            <a:tailEnd/>
          </a:ln>
        </p:spPr>
        <p:txBody>
          <a:bodyPr lIns="91408" tIns="45705" rIns="91408" bIns="45705"/>
          <a:lstStyle/>
          <a:p>
            <a:pPr marL="179388" indent="-179388" defTabSz="912813"/>
            <a:endParaRPr lang="en-US" altLang="ja-JP" sz="1400" dirty="0">
              <a:latin typeface="ＭＳ ゴシック" pitchFamily="49" charset="-128"/>
              <a:ea typeface="ＭＳ ゴシック" pitchFamily="49" charset="-128"/>
            </a:endParaRPr>
          </a:p>
          <a:p>
            <a:pPr marL="179388" indent="-179388" defTabSz="912813"/>
            <a:endParaRPr lang="en-US" altLang="ja-JP" sz="1400" dirty="0">
              <a:latin typeface="ＭＳ ゴシック" pitchFamily="49" charset="-128"/>
              <a:ea typeface="ＭＳ ゴシック" pitchFamily="49" charset="-128"/>
            </a:endParaRPr>
          </a:p>
          <a:p>
            <a:pPr marL="179388" indent="-179388" defTabSz="912813"/>
            <a:r>
              <a:rPr lang="ja-JP" altLang="en-US" sz="1400" dirty="0" smtClean="0">
                <a:latin typeface="ＭＳ ゴシック" pitchFamily="49" charset="-128"/>
                <a:ea typeface="ＭＳ ゴシック" pitchFamily="49" charset="-128"/>
              </a:rPr>
              <a:t>○経済産業省では、「健康寿命延伸産業」の創出・育成を通じ、国民の健康増進、国民医療費の</a:t>
            </a:r>
            <a:r>
              <a:rPr lang="ja-JP" altLang="en-US" sz="1400" dirty="0">
                <a:latin typeface="ＭＳ ゴシック" pitchFamily="49" charset="-128"/>
                <a:ea typeface="ＭＳ ゴシック" pitchFamily="49" charset="-128"/>
              </a:rPr>
              <a:t>適正化</a:t>
            </a:r>
            <a:r>
              <a:rPr lang="ja-JP" altLang="en-US" sz="1400" dirty="0" smtClean="0">
                <a:latin typeface="ＭＳ ゴシック" pitchFamily="49" charset="-128"/>
                <a:ea typeface="ＭＳ ゴシック" pitchFamily="49" charset="-128"/>
              </a:rPr>
              <a:t>を図ることを目指しております。</a:t>
            </a:r>
            <a:endParaRPr lang="en-US" altLang="ja-JP" sz="1400" dirty="0" smtClean="0">
              <a:latin typeface="ＭＳ ゴシック" pitchFamily="49" charset="-128"/>
              <a:ea typeface="ＭＳ ゴシック" pitchFamily="49" charset="-128"/>
            </a:endParaRPr>
          </a:p>
          <a:p>
            <a:pPr marL="179388" indent="-179388" defTabSz="912813"/>
            <a:endParaRPr lang="en-US" altLang="ja-JP" sz="1100" dirty="0">
              <a:latin typeface="ＭＳ ゴシック" pitchFamily="49" charset="-128"/>
              <a:ea typeface="ＭＳ ゴシック" pitchFamily="49" charset="-128"/>
            </a:endParaRPr>
          </a:p>
          <a:p>
            <a:pPr marL="179388" indent="-179388" defTabSz="912813"/>
            <a:r>
              <a:rPr lang="ja-JP" altLang="en-US" sz="1400" dirty="0" smtClean="0">
                <a:latin typeface="ＭＳ ゴシック" pitchFamily="49" charset="-128"/>
                <a:ea typeface="ＭＳ ゴシック" pitchFamily="49" charset="-128"/>
              </a:rPr>
              <a:t>○そのためには、企業、個人による健康投資の促進など需要側からの取組に加え、産業の発展に資する事業環境整備など供給側からの取組を併せて</a:t>
            </a:r>
            <a:r>
              <a:rPr lang="ja-JP" altLang="en-US" sz="1400" dirty="0">
                <a:latin typeface="ＭＳ ゴシック" pitchFamily="49" charset="-128"/>
                <a:ea typeface="ＭＳ ゴシック" pitchFamily="49" charset="-128"/>
              </a:rPr>
              <a:t>進め</a:t>
            </a:r>
            <a:r>
              <a:rPr lang="ja-JP" altLang="en-US" sz="1400" dirty="0" smtClean="0">
                <a:latin typeface="ＭＳ ゴシック" pitchFamily="49" charset="-128"/>
                <a:ea typeface="ＭＳ ゴシック" pitchFamily="49" charset="-128"/>
              </a:rPr>
              <a:t>ることが重要であると考えております。</a:t>
            </a:r>
            <a:endParaRPr lang="en-US" altLang="ja-JP" sz="1400" dirty="0" smtClean="0">
              <a:latin typeface="ＭＳ ゴシック" pitchFamily="49" charset="-128"/>
              <a:ea typeface="ＭＳ ゴシック" pitchFamily="49" charset="-128"/>
            </a:endParaRPr>
          </a:p>
          <a:p>
            <a:pPr marL="179388" indent="-179388" defTabSz="912813"/>
            <a:endParaRPr lang="en-US" altLang="ja-JP" sz="1100" dirty="0" smtClean="0">
              <a:latin typeface="ＭＳ ゴシック" pitchFamily="49" charset="-128"/>
              <a:ea typeface="ＭＳ ゴシック" pitchFamily="49" charset="-128"/>
            </a:endParaRPr>
          </a:p>
          <a:p>
            <a:pPr marL="179388" indent="-179388" defTabSz="912813"/>
            <a:r>
              <a:rPr lang="ja-JP" altLang="en-US" sz="1400" dirty="0" smtClean="0">
                <a:latin typeface="ＭＳ ゴシック" pitchFamily="49" charset="-128"/>
                <a:ea typeface="ＭＳ ゴシック" pitchFamily="49" charset="-128"/>
              </a:rPr>
              <a:t>○本事業においては、</a:t>
            </a:r>
            <a:r>
              <a:rPr lang="ja-JP" altLang="en-US" sz="1400" dirty="0" smtClean="0">
                <a:solidFill>
                  <a:srgbClr val="C00000"/>
                </a:solidFill>
                <a:latin typeface="ＭＳ ゴシック" pitchFamily="49" charset="-128"/>
                <a:ea typeface="ＭＳ ゴシック" pitchFamily="49" charset="-128"/>
              </a:rPr>
              <a:t>①供給拡大のための「事業環境の整備（</a:t>
            </a:r>
            <a:r>
              <a:rPr lang="ja-JP" altLang="en-US" sz="1400" dirty="0">
                <a:solidFill>
                  <a:srgbClr val="C00000"/>
                </a:solidFill>
                <a:latin typeface="ＭＳ ゴシック" pitchFamily="49" charset="-128"/>
                <a:ea typeface="ＭＳ ゴシック" pitchFamily="49" charset="-128"/>
              </a:rPr>
              <a:t>地域でのビジネスモデルの確立、サービス</a:t>
            </a:r>
            <a:r>
              <a:rPr lang="ja-JP" altLang="en-US" sz="1400" dirty="0" smtClean="0">
                <a:solidFill>
                  <a:srgbClr val="C00000"/>
                </a:solidFill>
                <a:latin typeface="ＭＳ ゴシック" pitchFamily="49" charset="-128"/>
                <a:ea typeface="ＭＳ ゴシック" pitchFamily="49" charset="-128"/>
              </a:rPr>
              <a:t>品質の見える化等）」</a:t>
            </a:r>
            <a:r>
              <a:rPr lang="ja-JP" altLang="en-US" sz="1400" dirty="0" smtClean="0">
                <a:latin typeface="ＭＳ ゴシック" pitchFamily="49" charset="-128"/>
                <a:ea typeface="ＭＳ ゴシック" pitchFamily="49" charset="-128"/>
              </a:rPr>
              <a:t>、</a:t>
            </a:r>
            <a:r>
              <a:rPr lang="ja-JP" altLang="en-US" sz="1400" dirty="0" smtClean="0">
                <a:solidFill>
                  <a:srgbClr val="C00000"/>
                </a:solidFill>
                <a:latin typeface="ＭＳ ゴシック" pitchFamily="49" charset="-128"/>
                <a:ea typeface="ＭＳ ゴシック" pitchFamily="49" charset="-128"/>
              </a:rPr>
              <a:t>②需要創出のための「健康投資の促進（比較可能な評価指標</a:t>
            </a:r>
            <a:r>
              <a:rPr lang="ja-JP" altLang="en-US" sz="1400" dirty="0">
                <a:solidFill>
                  <a:srgbClr val="C00000"/>
                </a:solidFill>
                <a:latin typeface="ＭＳ ゴシック" pitchFamily="49" charset="-128"/>
                <a:ea typeface="ＭＳ ゴシック" pitchFamily="49" charset="-128"/>
              </a:rPr>
              <a:t>を用いた企業や保険者の取組の効果検証</a:t>
            </a:r>
            <a:r>
              <a:rPr lang="ja-JP" altLang="en-US" sz="1400" dirty="0" smtClean="0">
                <a:solidFill>
                  <a:srgbClr val="C00000"/>
                </a:solidFill>
                <a:latin typeface="ＭＳ ゴシック" pitchFamily="49" charset="-128"/>
                <a:ea typeface="ＭＳ ゴシック" pitchFamily="49" charset="-128"/>
              </a:rPr>
              <a:t>、取組促進のためのインセンティブの設計等）」について実証</a:t>
            </a:r>
            <a:r>
              <a:rPr lang="ja-JP" altLang="en-US" sz="1400" dirty="0">
                <a:solidFill>
                  <a:srgbClr val="C00000"/>
                </a:solidFill>
                <a:latin typeface="ＭＳ ゴシック" pitchFamily="49" charset="-128"/>
                <a:ea typeface="ＭＳ ゴシック" pitchFamily="49" charset="-128"/>
              </a:rPr>
              <a:t>事業</a:t>
            </a:r>
            <a:r>
              <a:rPr lang="ja-JP" altLang="en-US" sz="1400" dirty="0" smtClean="0">
                <a:latin typeface="ＭＳ ゴシック" pitchFamily="49" charset="-128"/>
                <a:ea typeface="ＭＳ ゴシック" pitchFamily="49" charset="-128"/>
              </a:rPr>
              <a:t>を行い、課題</a:t>
            </a:r>
            <a:r>
              <a:rPr lang="ja-JP" altLang="en-US" sz="1400" dirty="0">
                <a:latin typeface="ＭＳ ゴシック" pitchFamily="49" charset="-128"/>
                <a:ea typeface="ＭＳ ゴシック" pitchFamily="49" charset="-128"/>
              </a:rPr>
              <a:t>の抽出や事業化の推進に取り組んでいきます</a:t>
            </a:r>
            <a:r>
              <a:rPr lang="ja-JP" altLang="en-US" sz="1400" dirty="0" smtClean="0">
                <a:latin typeface="ＭＳ ゴシック" pitchFamily="49" charset="-128"/>
                <a:ea typeface="ＭＳ ゴシック" pitchFamily="49" charset="-128"/>
              </a:rPr>
              <a:t>。</a:t>
            </a:r>
            <a:endParaRPr lang="en-US" altLang="ja-JP" sz="1400" dirty="0" smtClean="0">
              <a:latin typeface="ＭＳ ゴシック" pitchFamily="49" charset="-128"/>
              <a:ea typeface="ＭＳ ゴシック" pitchFamily="49" charset="-128"/>
            </a:endParaRPr>
          </a:p>
          <a:p>
            <a:pPr marL="179388" indent="-179388" defTabSz="912813"/>
            <a:endParaRPr lang="en-US" altLang="ja-JP" sz="1100" dirty="0">
              <a:latin typeface="ＭＳ ゴシック" pitchFamily="49" charset="-128"/>
              <a:ea typeface="ＭＳ ゴシック" pitchFamily="49" charset="-128"/>
            </a:endParaRPr>
          </a:p>
          <a:p>
            <a:pPr marL="179388" indent="-179388" defTabSz="912813"/>
            <a:r>
              <a:rPr lang="ja-JP" altLang="en-US" sz="1400" dirty="0" smtClean="0">
                <a:latin typeface="ＭＳ ゴシック" pitchFamily="49" charset="-128"/>
                <a:ea typeface="ＭＳ ゴシック" pitchFamily="49" charset="-128"/>
              </a:rPr>
              <a:t>○</a:t>
            </a:r>
            <a:r>
              <a:rPr lang="ja-JP" altLang="en-US" sz="1400" dirty="0">
                <a:latin typeface="ＭＳ ゴシック" pitchFamily="49" charset="-128"/>
                <a:ea typeface="ＭＳ ゴシック" pitchFamily="49" charset="-128"/>
              </a:rPr>
              <a:t>本事業</a:t>
            </a:r>
            <a:r>
              <a:rPr lang="ja-JP" altLang="en-US" sz="1400" dirty="0" smtClean="0">
                <a:latin typeface="ＭＳ ゴシック" pitchFamily="49" charset="-128"/>
                <a:ea typeface="ＭＳ ゴシック" pitchFamily="49" charset="-128"/>
              </a:rPr>
              <a:t>を通じて、</a:t>
            </a:r>
            <a:r>
              <a:rPr lang="ja-JP" altLang="en-US" sz="1400" dirty="0" smtClean="0">
                <a:solidFill>
                  <a:srgbClr val="C00000"/>
                </a:solidFill>
                <a:latin typeface="ＭＳ ゴシック" pitchFamily="49" charset="-128"/>
                <a:ea typeface="ＭＳ ゴシック" pitchFamily="49" charset="-128"/>
              </a:rPr>
              <a:t>関連省庁とも連携</a:t>
            </a:r>
            <a:r>
              <a:rPr lang="ja-JP" altLang="en-US" sz="1400" dirty="0" smtClean="0">
                <a:latin typeface="ＭＳ ゴシック" pitchFamily="49" charset="-128"/>
                <a:ea typeface="ＭＳ ゴシック" pitchFamily="49" charset="-128"/>
              </a:rPr>
              <a:t>しながら、「健康寿命延伸産業」の創出・</a:t>
            </a:r>
            <a:r>
              <a:rPr lang="ja-JP" altLang="en-US" sz="1400" dirty="0">
                <a:latin typeface="ＭＳ ゴシック" pitchFamily="49" charset="-128"/>
                <a:ea typeface="ＭＳ ゴシック" pitchFamily="49" charset="-128"/>
              </a:rPr>
              <a:t>育成</a:t>
            </a:r>
            <a:r>
              <a:rPr lang="ja-JP" altLang="en-US" sz="1400" dirty="0" smtClean="0">
                <a:latin typeface="ＭＳ ゴシック" pitchFamily="49" charset="-128"/>
                <a:ea typeface="ＭＳ ゴシック" pitchFamily="49" charset="-128"/>
              </a:rPr>
              <a:t>を図ります。</a:t>
            </a:r>
            <a:endParaRPr lang="en-US" altLang="ja-JP" sz="1400" dirty="0" smtClean="0">
              <a:latin typeface="ＭＳ ゴシック" pitchFamily="49" charset="-128"/>
              <a:ea typeface="ＭＳ ゴシック" pitchFamily="49" charset="-128"/>
            </a:endParaRPr>
          </a:p>
          <a:p>
            <a:pPr marL="179388" indent="-179388" defTabSz="912813"/>
            <a:endParaRPr lang="en-US" altLang="ja-JP" sz="1400" dirty="0" smtClean="0">
              <a:latin typeface="ＭＳ ゴシック" pitchFamily="49" charset="-128"/>
              <a:ea typeface="ＭＳ ゴシック" pitchFamily="49" charset="-128"/>
            </a:endParaRPr>
          </a:p>
          <a:p>
            <a:pPr marL="179388" indent="-179388" defTabSz="912813"/>
            <a:endParaRPr lang="en-US" altLang="ja-JP" sz="1400" b="1" dirty="0">
              <a:latin typeface="ＭＳ ゴシック" pitchFamily="49" charset="-128"/>
              <a:ea typeface="ＭＳ ゴシック" pitchFamily="49" charset="-128"/>
            </a:endParaRPr>
          </a:p>
          <a:p>
            <a:pPr marL="179388" indent="-179388" defTabSz="912813"/>
            <a:endParaRPr lang="en-US" altLang="ja-JP" sz="1400" dirty="0">
              <a:latin typeface="ＭＳ ゴシック" pitchFamily="49" charset="-128"/>
              <a:ea typeface="ＭＳ ゴシック" pitchFamily="49" charset="-128"/>
            </a:endParaRPr>
          </a:p>
          <a:p>
            <a:pPr marL="179388" indent="-179388" defTabSz="912813"/>
            <a:endParaRPr lang="ja-JP" altLang="en-US" sz="1400" dirty="0">
              <a:latin typeface="ＭＳ ゴシック" pitchFamily="49" charset="-128"/>
              <a:ea typeface="ＭＳ ゴシック" pitchFamily="49" charset="-128"/>
            </a:endParaRPr>
          </a:p>
        </p:txBody>
      </p:sp>
      <p:sp>
        <p:nvSpPr>
          <p:cNvPr id="2051" name="Rectangle 2"/>
          <p:cNvSpPr>
            <a:spLocks noChangeArrowheads="1"/>
          </p:cNvSpPr>
          <p:nvPr/>
        </p:nvSpPr>
        <p:spPr bwMode="auto">
          <a:xfrm>
            <a:off x="37835" y="115889"/>
            <a:ext cx="9638428" cy="865187"/>
          </a:xfrm>
          <a:prstGeom prst="rect">
            <a:avLst/>
          </a:prstGeom>
          <a:noFill/>
          <a:ln w="38100" cmpd="dbl">
            <a:solidFill>
              <a:schemeClr val="tx1"/>
            </a:solidFill>
            <a:miter lim="800000"/>
            <a:headEnd/>
            <a:tailEnd/>
          </a:ln>
        </p:spPr>
        <p:txBody>
          <a:bodyPr wrap="none" lIns="91408" tIns="45705" rIns="91408" bIns="45705" anchor="ctr"/>
          <a:lstStyle/>
          <a:p>
            <a:pPr algn="ctr" defTabSz="912813"/>
            <a:r>
              <a:rPr lang="ja-JP" altLang="en-US" b="1" dirty="0">
                <a:latin typeface="HG丸ｺﾞｼｯｸM-PRO" pitchFamily="50" charset="-128"/>
                <a:ea typeface="HG丸ｺﾞｼｯｸM-PRO" pitchFamily="50" charset="-128"/>
              </a:rPr>
              <a:t>健康</a:t>
            </a:r>
            <a:r>
              <a:rPr lang="ja-JP" altLang="en-US" b="1" dirty="0" smtClean="0">
                <a:latin typeface="HG丸ｺﾞｼｯｸM-PRO" pitchFamily="50" charset="-128"/>
                <a:ea typeface="HG丸ｺﾞｼｯｸM-PRO" pitchFamily="50" charset="-128"/>
              </a:rPr>
              <a:t>寿命</a:t>
            </a:r>
            <a:r>
              <a:rPr lang="ja-JP" altLang="en-US" b="1" dirty="0">
                <a:latin typeface="HG丸ｺﾞｼｯｸM-PRO" pitchFamily="50" charset="-128"/>
                <a:ea typeface="HG丸ｺﾞｼｯｸM-PRO" pitchFamily="50" charset="-128"/>
              </a:rPr>
              <a:t>延伸</a:t>
            </a:r>
            <a:r>
              <a:rPr lang="ja-JP" altLang="en-US" b="1" dirty="0" smtClean="0">
                <a:latin typeface="HG丸ｺﾞｼｯｸM-PRO" pitchFamily="50" charset="-128"/>
                <a:ea typeface="HG丸ｺﾞｼｯｸM-PRO" pitchFamily="50" charset="-128"/>
              </a:rPr>
              <a:t>産業創出推進事業</a:t>
            </a:r>
            <a:endParaRPr lang="en-US" altLang="ja-JP" b="1" dirty="0" smtClean="0">
              <a:latin typeface="HG丸ｺﾞｼｯｸM-PRO" pitchFamily="50" charset="-128"/>
              <a:ea typeface="HG丸ｺﾞｼｯｸM-PRO" pitchFamily="50" charset="-128"/>
            </a:endParaRPr>
          </a:p>
          <a:p>
            <a:pPr algn="ctr" defTabSz="912813"/>
            <a:r>
              <a:rPr lang="ja-JP" altLang="en-US" sz="1200" b="1" dirty="0" smtClean="0">
                <a:solidFill>
                  <a:prstClr val="black"/>
                </a:solidFill>
                <a:latin typeface="HG丸ｺﾞｼｯｸM-PRO" pitchFamily="50" charset="-128"/>
                <a:ea typeface="HG丸ｺﾞｼｯｸM-PRO" pitchFamily="50" charset="-128"/>
              </a:rPr>
              <a:t>　平成</a:t>
            </a:r>
            <a:r>
              <a:rPr lang="en-US" altLang="ja-JP" sz="1200" b="1" dirty="0" smtClean="0">
                <a:solidFill>
                  <a:prstClr val="black"/>
                </a:solidFill>
                <a:latin typeface="HG丸ｺﾞｼｯｸM-PRO" pitchFamily="50" charset="-128"/>
                <a:ea typeface="HG丸ｺﾞｼｯｸM-PRO" pitchFamily="50" charset="-128"/>
              </a:rPr>
              <a:t>2</a:t>
            </a:r>
            <a:r>
              <a:rPr lang="ja-JP" altLang="en-US" sz="1200" b="1" dirty="0" smtClean="0">
                <a:solidFill>
                  <a:prstClr val="black"/>
                </a:solidFill>
                <a:latin typeface="HG丸ｺﾞｼｯｸM-PRO" pitchFamily="50" charset="-128"/>
                <a:ea typeface="HG丸ｺﾞｼｯｸM-PRO" pitchFamily="50" charset="-128"/>
              </a:rPr>
              <a:t>７年度概算要求額　</a:t>
            </a:r>
            <a:r>
              <a:rPr lang="ja-JP" altLang="en-US" b="1" dirty="0" smtClean="0">
                <a:latin typeface="HG丸ｺﾞｼｯｸM-PRO" pitchFamily="50" charset="-128"/>
                <a:ea typeface="HG丸ｺﾞｼｯｸM-PRO" pitchFamily="50" charset="-128"/>
              </a:rPr>
              <a:t>１０．０億円（８．７億円）</a:t>
            </a:r>
            <a:endParaRPr lang="en-US" altLang="ja-JP" b="1" dirty="0" smtClean="0">
              <a:latin typeface="HG丸ｺﾞｼｯｸM-PRO" pitchFamily="50" charset="-128"/>
              <a:ea typeface="HG丸ｺﾞｼｯｸM-PRO" pitchFamily="50" charset="-128"/>
            </a:endParaRPr>
          </a:p>
          <a:p>
            <a:pPr algn="ctr" defTabSz="912813"/>
            <a:r>
              <a:rPr lang="en-US" altLang="ja-JP" sz="1400" b="1" dirty="0" smtClean="0">
                <a:latin typeface="HG丸ｺﾞｼｯｸM-PRO" pitchFamily="50" charset="-128"/>
                <a:ea typeface="HG丸ｺﾞｼｯｸM-PRO" pitchFamily="50" charset="-128"/>
              </a:rPr>
              <a:t>【</a:t>
            </a:r>
            <a:r>
              <a:rPr lang="ja-JP" altLang="en-US" sz="1400" b="1" dirty="0" smtClean="0">
                <a:latin typeface="HG丸ｺﾞｼｯｸM-PRO" pitchFamily="50" charset="-128"/>
                <a:ea typeface="HG丸ｺﾞｼｯｸM-PRO" pitchFamily="50" charset="-128"/>
              </a:rPr>
              <a:t>うち</a:t>
            </a:r>
            <a:r>
              <a:rPr lang="ja-JP" altLang="ja-JP" sz="1400" b="1" dirty="0" smtClean="0"/>
              <a:t>優先</a:t>
            </a:r>
            <a:r>
              <a:rPr lang="ja-JP" altLang="ja-JP" sz="1400" b="1" dirty="0"/>
              <a:t>課題</a:t>
            </a:r>
            <a:r>
              <a:rPr lang="ja-JP" altLang="ja-JP" sz="1400" b="1" dirty="0" smtClean="0"/>
              <a:t>推進枠</a:t>
            </a:r>
            <a:r>
              <a:rPr lang="ja-JP" altLang="en-US" sz="1400" b="1" dirty="0" smtClean="0">
                <a:latin typeface="HG丸ｺﾞｼｯｸM-PRO" pitchFamily="50" charset="-128"/>
                <a:ea typeface="HG丸ｺﾞｼｯｸM-PRO" pitchFamily="50" charset="-128"/>
              </a:rPr>
              <a:t>１０．０億円</a:t>
            </a:r>
            <a:r>
              <a:rPr lang="en-US" altLang="ja-JP" sz="1400" b="1" dirty="0" smtClean="0">
                <a:latin typeface="HG丸ｺﾞｼｯｸM-PRO" pitchFamily="50" charset="-128"/>
                <a:ea typeface="HG丸ｺﾞｼｯｸM-PRO" pitchFamily="50" charset="-128"/>
              </a:rPr>
              <a:t>】</a:t>
            </a:r>
          </a:p>
        </p:txBody>
      </p:sp>
      <p:grpSp>
        <p:nvGrpSpPr>
          <p:cNvPr id="2053" name="グループ化 11"/>
          <p:cNvGrpSpPr>
            <a:grpSpLocks/>
          </p:cNvGrpSpPr>
          <p:nvPr/>
        </p:nvGrpSpPr>
        <p:grpSpPr bwMode="auto">
          <a:xfrm>
            <a:off x="237332" y="6089332"/>
            <a:ext cx="4488656" cy="640080"/>
            <a:chOff x="238092" y="4143381"/>
            <a:chExt cx="4488657" cy="1428760"/>
          </a:xfrm>
        </p:grpSpPr>
        <p:sp>
          <p:nvSpPr>
            <p:cNvPr id="20" name="角丸四角形 19"/>
            <p:cNvSpPr/>
            <p:nvPr/>
          </p:nvSpPr>
          <p:spPr>
            <a:xfrm>
              <a:off x="345248" y="4473696"/>
              <a:ext cx="386954" cy="937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latin typeface="ＭＳ ゴシック" pitchFamily="49" charset="-128"/>
                  <a:ea typeface="ＭＳ ゴシック" pitchFamily="49" charset="-128"/>
                </a:rPr>
                <a:t>国</a:t>
              </a:r>
              <a:endParaRPr lang="en-US" altLang="ja-JP" sz="1400" dirty="0">
                <a:latin typeface="ＭＳ ゴシック" pitchFamily="49" charset="-128"/>
                <a:ea typeface="ＭＳ ゴシック" pitchFamily="49" charset="-128"/>
              </a:endParaRPr>
            </a:p>
          </p:txBody>
        </p:sp>
        <p:sp>
          <p:nvSpPr>
            <p:cNvPr id="22" name="右矢印 21"/>
            <p:cNvSpPr/>
            <p:nvPr/>
          </p:nvSpPr>
          <p:spPr>
            <a:xfrm>
              <a:off x="849304" y="4714885"/>
              <a:ext cx="648072" cy="500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latin typeface="ＭＳ ゴシック" pitchFamily="49" charset="-128"/>
                <a:ea typeface="ＭＳ ゴシック" pitchFamily="49" charset="-128"/>
              </a:endParaRPr>
            </a:p>
          </p:txBody>
        </p:sp>
        <p:sp>
          <p:nvSpPr>
            <p:cNvPr id="24" name="正方形/長方形 23"/>
            <p:cNvSpPr/>
            <p:nvPr/>
          </p:nvSpPr>
          <p:spPr>
            <a:xfrm>
              <a:off x="712909" y="4152229"/>
              <a:ext cx="784467"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ＭＳ ゴシック" pitchFamily="49" charset="-128"/>
                  <a:ea typeface="ＭＳ ゴシック" pitchFamily="49" charset="-128"/>
                </a:rPr>
                <a:t>委託</a:t>
              </a:r>
              <a:endParaRPr lang="en-US" altLang="ja-JP" sz="1400" dirty="0">
                <a:solidFill>
                  <a:schemeClr val="tx1"/>
                </a:solidFill>
                <a:latin typeface="ＭＳ ゴシック" pitchFamily="49" charset="-128"/>
                <a:ea typeface="ＭＳ ゴシック" pitchFamily="49" charset="-128"/>
              </a:endParaRPr>
            </a:p>
          </p:txBody>
        </p:sp>
        <p:sp>
          <p:nvSpPr>
            <p:cNvPr id="27" name="角丸四角形 26"/>
            <p:cNvSpPr/>
            <p:nvPr/>
          </p:nvSpPr>
          <p:spPr>
            <a:xfrm>
              <a:off x="1592452" y="4437981"/>
              <a:ext cx="1057052" cy="973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smtClean="0">
                  <a:latin typeface="ＭＳ ゴシック" pitchFamily="49" charset="-128"/>
                  <a:ea typeface="ＭＳ ゴシック" pitchFamily="49" charset="-128"/>
                </a:rPr>
                <a:t>民間</a:t>
              </a:r>
              <a:endParaRPr lang="en-US" altLang="ja-JP" sz="1400" dirty="0" smtClean="0">
                <a:latin typeface="ＭＳ ゴシック" pitchFamily="49" charset="-128"/>
                <a:ea typeface="ＭＳ ゴシック" pitchFamily="49" charset="-128"/>
              </a:endParaRPr>
            </a:p>
            <a:p>
              <a:pPr algn="ctr" fontAlgn="auto">
                <a:spcBef>
                  <a:spcPts val="0"/>
                </a:spcBef>
                <a:spcAft>
                  <a:spcPts val="0"/>
                </a:spcAft>
                <a:defRPr/>
              </a:pPr>
              <a:r>
                <a:rPr lang="ja-JP" altLang="en-US" sz="1400" dirty="0" smtClean="0">
                  <a:latin typeface="ＭＳ ゴシック" pitchFamily="49" charset="-128"/>
                  <a:ea typeface="ＭＳ ゴシック" pitchFamily="49" charset="-128"/>
                </a:rPr>
                <a:t>事業者等</a:t>
              </a:r>
              <a:endParaRPr lang="en-US" altLang="ja-JP" sz="1400" dirty="0">
                <a:latin typeface="ＭＳ ゴシック" pitchFamily="49" charset="-128"/>
                <a:ea typeface="ＭＳ ゴシック" pitchFamily="49" charset="-128"/>
              </a:endParaRPr>
            </a:p>
          </p:txBody>
        </p:sp>
        <p:sp>
          <p:nvSpPr>
            <p:cNvPr id="28" name="角丸四角形 27"/>
            <p:cNvSpPr/>
            <p:nvPr/>
          </p:nvSpPr>
          <p:spPr>
            <a:xfrm>
              <a:off x="238092" y="4143381"/>
              <a:ext cx="4488657"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latin typeface="ＭＳ ゴシック" pitchFamily="49" charset="-128"/>
                <a:ea typeface="ＭＳ ゴシック" pitchFamily="49" charset="-128"/>
              </a:endParaRPr>
            </a:p>
          </p:txBody>
        </p:sp>
      </p:grpSp>
      <p:sp>
        <p:nvSpPr>
          <p:cNvPr id="14" name="Rectangle 7"/>
          <p:cNvSpPr>
            <a:spLocks noChangeArrowheads="1"/>
          </p:cNvSpPr>
          <p:nvPr/>
        </p:nvSpPr>
        <p:spPr bwMode="auto">
          <a:xfrm>
            <a:off x="271728" y="1052514"/>
            <a:ext cx="1393031" cy="263525"/>
          </a:xfrm>
          <a:prstGeom prst="rect">
            <a:avLst/>
          </a:prstGeom>
          <a:solidFill>
            <a:schemeClr val="bg1"/>
          </a:solidFill>
          <a:ln w="28575">
            <a:solidFill>
              <a:srgbClr val="92D050"/>
            </a:solidFill>
            <a:miter lim="800000"/>
            <a:headEnd/>
            <a:tailEnd/>
          </a:ln>
          <a:effectLst>
            <a:outerShdw dist="53882" dir="2700000" algn="ctr" rotWithShape="0">
              <a:schemeClr val="bg2"/>
            </a:outerShdw>
          </a:effectLst>
        </p:spPr>
        <p:txBody>
          <a:bodyPr wrap="none" lIns="60933" tIns="30468" rIns="60933" bIns="30468" anchor="ctr"/>
          <a:lstStyle/>
          <a:p>
            <a:pPr algn="ctr" defTabSz="609600" fontAlgn="auto">
              <a:spcBef>
                <a:spcPts val="0"/>
              </a:spcBef>
              <a:spcAft>
                <a:spcPts val="0"/>
              </a:spcAft>
              <a:defRPr/>
            </a:pPr>
            <a:r>
              <a:rPr lang="ja-JP" altLang="en-US" sz="1400" dirty="0">
                <a:latin typeface="HG丸ｺﾞｼｯｸM-PRO" pitchFamily="50" charset="-128"/>
                <a:ea typeface="HG丸ｺﾞｼｯｸM-PRO" pitchFamily="50" charset="-128"/>
              </a:rPr>
              <a:t>事業の内容</a:t>
            </a:r>
          </a:p>
        </p:txBody>
      </p:sp>
      <p:sp>
        <p:nvSpPr>
          <p:cNvPr id="15" name="Rectangle 9"/>
          <p:cNvSpPr>
            <a:spLocks noChangeArrowheads="1"/>
          </p:cNvSpPr>
          <p:nvPr/>
        </p:nvSpPr>
        <p:spPr bwMode="auto">
          <a:xfrm>
            <a:off x="5109502" y="1057276"/>
            <a:ext cx="1379273" cy="284163"/>
          </a:xfrm>
          <a:prstGeom prst="rect">
            <a:avLst/>
          </a:prstGeom>
          <a:solidFill>
            <a:schemeClr val="bg1"/>
          </a:solidFill>
          <a:ln w="28575">
            <a:solidFill>
              <a:srgbClr val="92D050"/>
            </a:solidFill>
            <a:miter lim="800000"/>
            <a:headEnd/>
            <a:tailEnd/>
          </a:ln>
          <a:effectLst>
            <a:outerShdw dist="53882" dir="2700000" algn="ctr" rotWithShape="0">
              <a:schemeClr val="bg2"/>
            </a:outerShdw>
          </a:effectLst>
        </p:spPr>
        <p:txBody>
          <a:bodyPr wrap="none" lIns="60933" tIns="30468" rIns="60933" bIns="30468" anchor="ctr"/>
          <a:lstStyle/>
          <a:p>
            <a:pPr algn="ctr" defTabSz="609600" fontAlgn="auto">
              <a:spcBef>
                <a:spcPts val="0"/>
              </a:spcBef>
              <a:spcAft>
                <a:spcPts val="0"/>
              </a:spcAft>
              <a:defRPr/>
            </a:pPr>
            <a:r>
              <a:rPr lang="ja-JP" altLang="en-US" sz="1400" dirty="0">
                <a:latin typeface="HG丸ｺﾞｼｯｸM-PRO" pitchFamily="50" charset="-128"/>
                <a:ea typeface="HG丸ｺﾞｼｯｸM-PRO" pitchFamily="50" charset="-128"/>
              </a:rPr>
              <a:t>事業イメージ</a:t>
            </a:r>
          </a:p>
        </p:txBody>
      </p:sp>
      <p:sp>
        <p:nvSpPr>
          <p:cNvPr id="17" name="Rectangle 14"/>
          <p:cNvSpPr>
            <a:spLocks noChangeArrowheads="1"/>
          </p:cNvSpPr>
          <p:nvPr/>
        </p:nvSpPr>
        <p:spPr bwMode="auto">
          <a:xfrm>
            <a:off x="170260" y="1412875"/>
            <a:ext cx="1896930" cy="287338"/>
          </a:xfrm>
          <a:prstGeom prst="rect">
            <a:avLst/>
          </a:prstGeom>
          <a:solidFill>
            <a:schemeClr val="bg1"/>
          </a:solidFill>
          <a:ln w="15875">
            <a:solidFill>
              <a:srgbClr val="993366"/>
            </a:solidFill>
            <a:miter lim="800000"/>
            <a:headEnd/>
            <a:tailEnd/>
          </a:ln>
          <a:effectLst/>
        </p:spPr>
        <p:txBody>
          <a:bodyPr wrap="none" lIns="36000" tIns="30468" rIns="36000" bIns="30468" anchor="ctr"/>
          <a:lstStyle/>
          <a:p>
            <a:pPr algn="ctr" defTabSz="609600" fontAlgn="auto">
              <a:spcBef>
                <a:spcPts val="0"/>
              </a:spcBef>
              <a:spcAft>
                <a:spcPts val="0"/>
              </a:spcAft>
              <a:defRPr/>
            </a:pPr>
            <a:r>
              <a:rPr lang="ja-JP" altLang="en-US" sz="1200" dirty="0">
                <a:solidFill>
                  <a:srgbClr val="993366"/>
                </a:solidFill>
                <a:effectLst>
                  <a:outerShdw blurRad="38100" dist="38100" dir="2700000" algn="tl">
                    <a:srgbClr val="000000">
                      <a:alpha val="43137"/>
                    </a:srgbClr>
                  </a:outerShdw>
                </a:effectLst>
                <a:latin typeface="HG丸ｺﾞｼｯｸM-PRO" pitchFamily="50" charset="-128"/>
                <a:ea typeface="HG丸ｺﾞｼｯｸM-PRO" pitchFamily="50" charset="-128"/>
              </a:rPr>
              <a:t>事業の概要・目的</a:t>
            </a:r>
          </a:p>
        </p:txBody>
      </p:sp>
      <p:sp>
        <p:nvSpPr>
          <p:cNvPr id="18" name="Rectangle 14"/>
          <p:cNvSpPr>
            <a:spLocks noChangeArrowheads="1"/>
          </p:cNvSpPr>
          <p:nvPr/>
        </p:nvSpPr>
        <p:spPr bwMode="auto">
          <a:xfrm>
            <a:off x="170260" y="5733256"/>
            <a:ext cx="3281363" cy="247079"/>
          </a:xfrm>
          <a:prstGeom prst="rect">
            <a:avLst/>
          </a:prstGeom>
          <a:solidFill>
            <a:schemeClr val="bg1"/>
          </a:solidFill>
          <a:ln w="15875">
            <a:solidFill>
              <a:srgbClr val="993366"/>
            </a:solidFill>
            <a:miter lim="800000"/>
            <a:headEnd/>
            <a:tailEnd/>
          </a:ln>
          <a:effectLst/>
        </p:spPr>
        <p:txBody>
          <a:bodyPr wrap="none" lIns="36000" tIns="30468" rIns="36000" bIns="30468" anchor="ctr"/>
          <a:lstStyle/>
          <a:p>
            <a:pPr algn="ctr" defTabSz="609600" fontAlgn="auto">
              <a:spcBef>
                <a:spcPts val="0"/>
              </a:spcBef>
              <a:spcAft>
                <a:spcPts val="0"/>
              </a:spcAft>
              <a:defRPr/>
            </a:pPr>
            <a:r>
              <a:rPr lang="ja-JP" altLang="en-US" sz="1200" dirty="0">
                <a:solidFill>
                  <a:srgbClr val="993366"/>
                </a:solidFill>
                <a:effectLst>
                  <a:outerShdw blurRad="38100" dist="38100" dir="2700000" algn="tl">
                    <a:srgbClr val="000000">
                      <a:alpha val="43137"/>
                    </a:srgbClr>
                  </a:outerShdw>
                </a:effectLst>
                <a:latin typeface="HG丸ｺﾞｼｯｸM-PRO" pitchFamily="50" charset="-128"/>
                <a:ea typeface="HG丸ｺﾞｼｯｸM-PRO" pitchFamily="50" charset="-128"/>
              </a:rPr>
              <a:t>条件（対象者、対象行為、補助率等）</a:t>
            </a:r>
          </a:p>
        </p:txBody>
      </p:sp>
      <p:sp>
        <p:nvSpPr>
          <p:cNvPr id="19" name="右矢印 18"/>
          <p:cNvSpPr/>
          <p:nvPr/>
        </p:nvSpPr>
        <p:spPr bwMode="auto">
          <a:xfrm>
            <a:off x="2740324" y="6345364"/>
            <a:ext cx="628500" cy="224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latin typeface="ＭＳ ゴシック" pitchFamily="49" charset="-128"/>
              <a:ea typeface="ＭＳ ゴシック" pitchFamily="49" charset="-128"/>
            </a:endParaRPr>
          </a:p>
        </p:txBody>
      </p:sp>
      <p:sp>
        <p:nvSpPr>
          <p:cNvPr id="23" name="角丸四角形 22"/>
          <p:cNvSpPr/>
          <p:nvPr/>
        </p:nvSpPr>
        <p:spPr bwMode="auto">
          <a:xfrm>
            <a:off x="3463900" y="6237312"/>
            <a:ext cx="1057052" cy="420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smtClean="0">
                <a:latin typeface="ＭＳ ゴシック" pitchFamily="49" charset="-128"/>
                <a:ea typeface="ＭＳ ゴシック" pitchFamily="49" charset="-128"/>
              </a:rPr>
              <a:t>民間</a:t>
            </a:r>
            <a:endParaRPr lang="en-US" altLang="ja-JP" sz="1400" dirty="0" smtClean="0">
              <a:latin typeface="ＭＳ ゴシック" pitchFamily="49" charset="-128"/>
              <a:ea typeface="ＭＳ ゴシック" pitchFamily="49" charset="-128"/>
            </a:endParaRPr>
          </a:p>
          <a:p>
            <a:pPr algn="ctr" fontAlgn="auto">
              <a:spcBef>
                <a:spcPts val="0"/>
              </a:spcBef>
              <a:spcAft>
                <a:spcPts val="0"/>
              </a:spcAft>
              <a:defRPr/>
            </a:pPr>
            <a:r>
              <a:rPr lang="ja-JP" altLang="en-US" sz="1400" dirty="0" smtClean="0">
                <a:latin typeface="ＭＳ ゴシック" pitchFamily="49" charset="-128"/>
                <a:ea typeface="ＭＳ ゴシック" pitchFamily="49" charset="-128"/>
              </a:rPr>
              <a:t>事業者等</a:t>
            </a:r>
            <a:endParaRPr lang="en-US" altLang="ja-JP" sz="1400" dirty="0">
              <a:latin typeface="ＭＳ ゴシック" pitchFamily="49" charset="-128"/>
              <a:ea typeface="ＭＳ ゴシック" pitchFamily="49" charset="-128"/>
            </a:endParaRPr>
          </a:p>
        </p:txBody>
      </p:sp>
      <p:sp>
        <p:nvSpPr>
          <p:cNvPr id="25" name="正方形/長方形 24"/>
          <p:cNvSpPr/>
          <p:nvPr/>
        </p:nvSpPr>
        <p:spPr bwMode="auto">
          <a:xfrm>
            <a:off x="2576736" y="6093296"/>
            <a:ext cx="784467"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ＭＳ ゴシック" pitchFamily="49" charset="-128"/>
                <a:ea typeface="ＭＳ ゴシック" pitchFamily="49" charset="-128"/>
              </a:rPr>
              <a:t>委託</a:t>
            </a:r>
            <a:endParaRPr lang="en-US" altLang="ja-JP" sz="1400" dirty="0">
              <a:solidFill>
                <a:schemeClr val="tx1"/>
              </a:solidFill>
              <a:latin typeface="ＭＳ ゴシック" pitchFamily="49" charset="-128"/>
              <a:ea typeface="ＭＳ ゴシック" pitchFamily="49" charset="-128"/>
            </a:endParaRPr>
          </a:p>
        </p:txBody>
      </p:sp>
      <p:sp>
        <p:nvSpPr>
          <p:cNvPr id="91" name="正方形/長方形 90"/>
          <p:cNvSpPr/>
          <p:nvPr/>
        </p:nvSpPr>
        <p:spPr>
          <a:xfrm>
            <a:off x="4976750" y="1412875"/>
            <a:ext cx="2318234" cy="2808214"/>
          </a:xfrm>
          <a:prstGeom prst="rect">
            <a:avLst/>
          </a:prstGeom>
          <a:ln/>
        </p:spPr>
        <p:style>
          <a:lnRef idx="1">
            <a:schemeClr val="accent2"/>
          </a:lnRef>
          <a:fillRef idx="2">
            <a:schemeClr val="accent2"/>
          </a:fillRef>
          <a:effectRef idx="1">
            <a:schemeClr val="accent2"/>
          </a:effectRef>
          <a:fontRef idx="minor">
            <a:schemeClr val="dk1"/>
          </a:fontRef>
        </p:style>
        <p:txBody>
          <a:bodyPr vert="horz" lIns="0" tIns="0" rIns="0" bIns="0" rtlCol="0" anchor="t" anchorCtr="0"/>
          <a:lstStyle/>
          <a:p>
            <a:pPr algn="ctr"/>
            <a:r>
              <a:rPr kumimoji="1" lang="ja-JP" altLang="en-US" sz="1400" b="1" u="sng" dirty="0" smtClean="0">
                <a:solidFill>
                  <a:srgbClr val="C00000"/>
                </a:solidFill>
                <a:latin typeface="+mn-ea"/>
                <a:ea typeface="+mn-ea"/>
              </a:rPr>
              <a:t>需要創出</a:t>
            </a:r>
            <a:endParaRPr kumimoji="1" lang="en-US" altLang="ja-JP" sz="1400" b="1" u="sng" dirty="0" smtClean="0">
              <a:solidFill>
                <a:srgbClr val="C00000"/>
              </a:solidFill>
              <a:latin typeface="+mn-ea"/>
              <a:ea typeface="+mn-ea"/>
            </a:endParaRPr>
          </a:p>
          <a:p>
            <a:pPr algn="ctr"/>
            <a:r>
              <a:rPr lang="ja-JP" altLang="en-US" sz="1400" b="1" u="sng" dirty="0" smtClean="0">
                <a:latin typeface="+mn-ea"/>
              </a:rPr>
              <a:t>（健康投資の促進）</a:t>
            </a:r>
            <a:endParaRPr kumimoji="1" lang="ja-JP" altLang="en-US" sz="1400" b="1" u="sng" dirty="0">
              <a:latin typeface="+mn-ea"/>
              <a:ea typeface="+mn-ea"/>
            </a:endParaRPr>
          </a:p>
        </p:txBody>
      </p:sp>
      <p:sp>
        <p:nvSpPr>
          <p:cNvPr id="2" name="テキスト ボックス 1"/>
          <p:cNvSpPr txBox="1"/>
          <p:nvPr/>
        </p:nvSpPr>
        <p:spPr>
          <a:xfrm>
            <a:off x="7436651" y="2780928"/>
            <a:ext cx="1553497" cy="36004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r>
              <a:rPr kumimoji="1" lang="ja-JP" altLang="en-US" sz="1200" b="1" dirty="0" smtClean="0"/>
              <a:t>地域資源の活用</a:t>
            </a:r>
            <a:endParaRPr kumimoji="1" lang="ja-JP" altLang="en-US" sz="1200" b="1" dirty="0"/>
          </a:p>
        </p:txBody>
      </p:sp>
      <p:sp>
        <p:nvSpPr>
          <p:cNvPr id="98" name="テキスト ボックス 97"/>
          <p:cNvSpPr txBox="1"/>
          <p:nvPr/>
        </p:nvSpPr>
        <p:spPr>
          <a:xfrm>
            <a:off x="7446459" y="1963489"/>
            <a:ext cx="1544531" cy="313383"/>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r>
              <a:rPr kumimoji="1" lang="ja-JP" altLang="en-US" sz="1200" b="1" dirty="0" smtClean="0"/>
              <a:t>グレーゾーンの解消</a:t>
            </a:r>
            <a:endParaRPr kumimoji="1" lang="ja-JP" altLang="en-US" sz="1200" b="1" dirty="0"/>
          </a:p>
        </p:txBody>
      </p:sp>
      <p:sp>
        <p:nvSpPr>
          <p:cNvPr id="99" name="テキスト ボックス 98"/>
          <p:cNvSpPr txBox="1"/>
          <p:nvPr/>
        </p:nvSpPr>
        <p:spPr>
          <a:xfrm>
            <a:off x="8078510" y="2348880"/>
            <a:ext cx="1555009" cy="36004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r>
              <a:rPr lang="ja-JP" altLang="en-US" sz="1200" b="1" dirty="0" smtClean="0"/>
              <a:t>資金・人材の充実</a:t>
            </a:r>
            <a:endParaRPr kumimoji="1" lang="ja-JP" altLang="en-US" sz="1200" b="1" dirty="0"/>
          </a:p>
        </p:txBody>
      </p:sp>
      <p:sp>
        <p:nvSpPr>
          <p:cNvPr id="100" name="テキスト ボックス 99"/>
          <p:cNvSpPr txBox="1"/>
          <p:nvPr/>
        </p:nvSpPr>
        <p:spPr>
          <a:xfrm>
            <a:off x="8078510" y="3212976"/>
            <a:ext cx="1555009" cy="36004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r>
              <a:rPr kumimoji="1" lang="ja-JP" altLang="en-US" sz="1200" b="1" dirty="0" smtClean="0"/>
              <a:t>品質の見える化</a:t>
            </a:r>
            <a:endParaRPr kumimoji="1" lang="ja-JP" altLang="en-US" sz="1200" b="1" dirty="0"/>
          </a:p>
        </p:txBody>
      </p:sp>
      <p:sp>
        <p:nvSpPr>
          <p:cNvPr id="101" name="下矢印 100"/>
          <p:cNvSpPr/>
          <p:nvPr/>
        </p:nvSpPr>
        <p:spPr>
          <a:xfrm>
            <a:off x="5785760" y="2134045"/>
            <a:ext cx="616325" cy="2303067"/>
          </a:xfrm>
          <a:prstGeom prst="downArrow">
            <a:avLst>
              <a:gd name="adj1" fmla="val 50000"/>
              <a:gd name="adj2" fmla="val 44220"/>
            </a:avLst>
          </a:prstGeom>
          <a:solidFill>
            <a:srgbClr val="CCFF66"/>
          </a:solidFill>
          <a:ln w="3175">
            <a:solidFill>
              <a:schemeClr val="tx1">
                <a:lumMod val="50000"/>
                <a:lumOff val="50000"/>
              </a:schemeClr>
            </a:solidFill>
          </a:ln>
        </p:spPr>
        <p:txBody>
          <a:bodyPr vert="horz" lIns="0" tIns="0" rIns="0" bIns="0" rtlCol="0" anchor="ctr"/>
          <a:lstStyle/>
          <a:p>
            <a:pPr algn="ctr"/>
            <a:endParaRPr kumimoji="1" lang="ja-JP" altLang="en-US" sz="1000" dirty="0">
              <a:latin typeface="+mn-ea"/>
              <a:ea typeface="+mn-ea"/>
            </a:endParaRPr>
          </a:p>
        </p:txBody>
      </p:sp>
      <p:sp>
        <p:nvSpPr>
          <p:cNvPr id="102" name="テキスト ボックス 101"/>
          <p:cNvSpPr txBox="1"/>
          <p:nvPr/>
        </p:nvSpPr>
        <p:spPr>
          <a:xfrm>
            <a:off x="5036883" y="3104585"/>
            <a:ext cx="1752719" cy="49637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rtlCol="0" anchor="ctr" anchorCtr="0">
            <a:noAutofit/>
          </a:bodyPr>
          <a:lstStyle/>
          <a:p>
            <a:r>
              <a:rPr kumimoji="1" lang="ja-JP" altLang="en-US" sz="1200" b="1" dirty="0" smtClean="0"/>
              <a:t>企業・健保等による健康サービスの活用促進</a:t>
            </a:r>
            <a:endParaRPr kumimoji="1" lang="ja-JP" altLang="en-US" sz="1200" b="1" dirty="0"/>
          </a:p>
        </p:txBody>
      </p:sp>
      <p:sp>
        <p:nvSpPr>
          <p:cNvPr id="103" name="テキスト ボックス 102"/>
          <p:cNvSpPr txBox="1"/>
          <p:nvPr/>
        </p:nvSpPr>
        <p:spPr>
          <a:xfrm>
            <a:off x="5046692" y="1963489"/>
            <a:ext cx="1744472" cy="43204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rtlCol="0" anchor="ctr" anchorCtr="0">
            <a:noAutofit/>
          </a:bodyPr>
          <a:lstStyle/>
          <a:p>
            <a:r>
              <a:rPr kumimoji="1" lang="ja-JP" altLang="en-US" sz="1200" b="1" dirty="0" smtClean="0"/>
              <a:t>健康投資対効果の見える化（評価指標の策定）</a:t>
            </a:r>
            <a:endParaRPr kumimoji="1" lang="ja-JP" altLang="en-US" sz="1200" b="1" dirty="0"/>
          </a:p>
        </p:txBody>
      </p:sp>
      <p:sp>
        <p:nvSpPr>
          <p:cNvPr id="104" name="テキスト ボックス 103"/>
          <p:cNvSpPr txBox="1"/>
          <p:nvPr/>
        </p:nvSpPr>
        <p:spPr>
          <a:xfrm>
            <a:off x="5589623" y="2490905"/>
            <a:ext cx="1644130" cy="49637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rtlCol="0" anchor="ctr" anchorCtr="0">
            <a:noAutofit/>
          </a:bodyPr>
          <a:lstStyle/>
          <a:p>
            <a:r>
              <a:rPr lang="ja-JP" altLang="en-US" sz="1200" b="1" dirty="0" smtClean="0"/>
              <a:t>健康投資に対するインセンティブの措置</a:t>
            </a:r>
            <a:endParaRPr kumimoji="1" lang="ja-JP" altLang="en-US" sz="1200" b="1" dirty="0"/>
          </a:p>
        </p:txBody>
      </p:sp>
      <p:sp>
        <p:nvSpPr>
          <p:cNvPr id="107" name="正方形/長方形 106"/>
          <p:cNvSpPr/>
          <p:nvPr/>
        </p:nvSpPr>
        <p:spPr>
          <a:xfrm>
            <a:off x="7446459" y="4437112"/>
            <a:ext cx="2193747" cy="1909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r>
              <a:rPr kumimoji="1" lang="ja-JP" altLang="en-US" sz="1200" b="1" u="sng" dirty="0" smtClean="0">
                <a:solidFill>
                  <a:srgbClr val="FF0000"/>
                </a:solidFill>
                <a:latin typeface="+mn-ea"/>
                <a:ea typeface="+mn-ea"/>
              </a:rPr>
              <a:t>新たな健康サービスの創出</a:t>
            </a:r>
            <a:endParaRPr kumimoji="1" lang="ja-JP" altLang="en-US" sz="1200" b="1" u="sng" dirty="0">
              <a:solidFill>
                <a:srgbClr val="FF0000"/>
              </a:solidFill>
              <a:latin typeface="+mn-ea"/>
              <a:ea typeface="+mn-ea"/>
            </a:endParaRPr>
          </a:p>
        </p:txBody>
      </p:sp>
      <p:sp>
        <p:nvSpPr>
          <p:cNvPr id="108" name="正方形/長方形 107"/>
          <p:cNvSpPr/>
          <p:nvPr/>
        </p:nvSpPr>
        <p:spPr>
          <a:xfrm>
            <a:off x="7439773" y="3717032"/>
            <a:ext cx="2193747" cy="381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r>
              <a:rPr kumimoji="1" lang="ja-JP" altLang="en-US" sz="1200" b="1" dirty="0" smtClean="0">
                <a:latin typeface="+mn-ea"/>
                <a:ea typeface="+mn-ea"/>
              </a:rPr>
              <a:t>実証事業を通じた</a:t>
            </a:r>
            <a:endParaRPr kumimoji="1" lang="en-US" altLang="ja-JP" sz="1200" b="1" dirty="0" smtClean="0">
              <a:latin typeface="+mn-ea"/>
              <a:ea typeface="+mn-ea"/>
            </a:endParaRPr>
          </a:p>
          <a:p>
            <a:pPr algn="ctr"/>
            <a:r>
              <a:rPr kumimoji="1" lang="ja-JP" altLang="en-US" sz="1200" b="1" dirty="0" smtClean="0">
                <a:latin typeface="+mn-ea"/>
                <a:ea typeface="+mn-ea"/>
              </a:rPr>
              <a:t>具体的な課題・解決策の検討</a:t>
            </a:r>
            <a:endParaRPr kumimoji="1" lang="ja-JP" altLang="en-US" sz="1200" b="1" dirty="0">
              <a:latin typeface="+mn-ea"/>
              <a:ea typeface="+mn-ea"/>
            </a:endParaRPr>
          </a:p>
        </p:txBody>
      </p:sp>
      <p:sp>
        <p:nvSpPr>
          <p:cNvPr id="109" name="正方形/長方形 108"/>
          <p:cNvSpPr/>
          <p:nvPr/>
        </p:nvSpPr>
        <p:spPr>
          <a:xfrm>
            <a:off x="4953000" y="3717032"/>
            <a:ext cx="2193747" cy="381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r>
              <a:rPr kumimoji="1" lang="ja-JP" altLang="en-US" sz="1200" b="1" dirty="0" smtClean="0">
                <a:latin typeface="+mn-ea"/>
                <a:ea typeface="+mn-ea"/>
              </a:rPr>
              <a:t>実証事業を通じた</a:t>
            </a:r>
            <a:endParaRPr kumimoji="1" lang="en-US" altLang="ja-JP" sz="1200" b="1" dirty="0" smtClean="0">
              <a:latin typeface="+mn-ea"/>
              <a:ea typeface="+mn-ea"/>
            </a:endParaRPr>
          </a:p>
          <a:p>
            <a:pPr algn="ctr"/>
            <a:r>
              <a:rPr kumimoji="1" lang="ja-JP" altLang="en-US" sz="1200" b="1" dirty="0" smtClean="0">
                <a:latin typeface="+mn-ea"/>
                <a:ea typeface="+mn-ea"/>
              </a:rPr>
              <a:t>具体的な課題・解決策の検討</a:t>
            </a:r>
            <a:endParaRPr kumimoji="1" lang="ja-JP" altLang="en-US" sz="1200" b="1" dirty="0">
              <a:latin typeface="+mn-ea"/>
              <a:ea typeface="+mn-ea"/>
            </a:endParaRPr>
          </a:p>
        </p:txBody>
      </p:sp>
      <p:sp>
        <p:nvSpPr>
          <p:cNvPr id="110" name="正方形/長方形 109"/>
          <p:cNvSpPr/>
          <p:nvPr/>
        </p:nvSpPr>
        <p:spPr>
          <a:xfrm>
            <a:off x="5063509" y="4437112"/>
            <a:ext cx="2193747" cy="1909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r>
              <a:rPr kumimoji="1" lang="ja-JP" altLang="en-US" sz="1200" b="1" u="sng" dirty="0" smtClean="0">
                <a:solidFill>
                  <a:srgbClr val="FF0000"/>
                </a:solidFill>
                <a:latin typeface="+mn-ea"/>
                <a:ea typeface="+mn-ea"/>
              </a:rPr>
              <a:t>「健康」に対する支出の拡大</a:t>
            </a:r>
            <a:endParaRPr kumimoji="1" lang="ja-JP" altLang="en-US" sz="1200" b="1" u="sng" dirty="0">
              <a:solidFill>
                <a:srgbClr val="FF0000"/>
              </a:solidFill>
              <a:latin typeface="+mn-ea"/>
              <a:ea typeface="+mn-ea"/>
            </a:endParaRPr>
          </a:p>
        </p:txBody>
      </p:sp>
      <p:sp>
        <p:nvSpPr>
          <p:cNvPr id="11" name="下矢印 10"/>
          <p:cNvSpPr/>
          <p:nvPr/>
        </p:nvSpPr>
        <p:spPr>
          <a:xfrm>
            <a:off x="5387070" y="4862401"/>
            <a:ext cx="3740371" cy="648072"/>
          </a:xfrm>
          <a:prstGeom prst="downArrow">
            <a:avLst>
              <a:gd name="adj1" fmla="val 62224"/>
              <a:gd name="adj2" fmla="val 50000"/>
            </a:avLst>
          </a:prstGeom>
          <a:solidFill>
            <a:schemeClr val="bg1"/>
          </a:solidFill>
          <a:ln w="38100">
            <a:solidFill>
              <a:schemeClr val="tx1"/>
            </a:solidFill>
          </a:ln>
        </p:spPr>
        <p:txBody>
          <a:bodyPr vert="horz" lIns="0" tIns="0" rIns="0" bIns="0" rtlCol="0" anchor="ctr"/>
          <a:lstStyle/>
          <a:p>
            <a:pPr algn="ctr"/>
            <a:r>
              <a:rPr kumimoji="1" lang="ja-JP" altLang="en-US" sz="1600" b="1" u="sng" dirty="0" smtClean="0">
                <a:solidFill>
                  <a:srgbClr val="C00000"/>
                </a:solidFill>
                <a:latin typeface="+mn-ea"/>
                <a:ea typeface="+mn-ea"/>
              </a:rPr>
              <a:t>需給一体</a:t>
            </a:r>
            <a:r>
              <a:rPr kumimoji="1" lang="ja-JP" altLang="en-US" sz="1600" b="1" u="sng" dirty="0" smtClean="0">
                <a:latin typeface="+mn-ea"/>
                <a:ea typeface="+mn-ea"/>
              </a:rPr>
              <a:t>となった対策</a:t>
            </a:r>
            <a:endParaRPr kumimoji="1" lang="ja-JP" altLang="en-US" sz="1600" b="1" u="sng" dirty="0">
              <a:latin typeface="+mn-ea"/>
              <a:ea typeface="+mn-ea"/>
            </a:endParaRPr>
          </a:p>
        </p:txBody>
      </p:sp>
      <p:sp>
        <p:nvSpPr>
          <p:cNvPr id="111" name="正方形/長方形 110"/>
          <p:cNvSpPr/>
          <p:nvPr/>
        </p:nvSpPr>
        <p:spPr>
          <a:xfrm>
            <a:off x="4904742" y="5517232"/>
            <a:ext cx="4717015"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r>
              <a:rPr kumimoji="1" lang="ja-JP" altLang="en-US" sz="1600" b="1" u="sng" dirty="0" smtClean="0">
                <a:solidFill>
                  <a:srgbClr val="C00000"/>
                </a:solidFill>
                <a:effectLst>
                  <a:outerShdw blurRad="38100" dist="38100" dir="2700000" algn="tl">
                    <a:srgbClr val="000000">
                      <a:alpha val="43137"/>
                    </a:srgbClr>
                  </a:outerShdw>
                </a:effectLst>
                <a:latin typeface="+mn-ea"/>
                <a:ea typeface="+mn-ea"/>
              </a:rPr>
              <a:t>健康長寿社会の実現（一石三鳥の実現）</a:t>
            </a:r>
            <a:endParaRPr kumimoji="1" lang="ja-JP" altLang="en-US" sz="1600" b="1" u="sng" dirty="0">
              <a:solidFill>
                <a:srgbClr val="C00000"/>
              </a:solidFill>
              <a:effectLst>
                <a:outerShdw blurRad="38100" dist="38100" dir="2700000" algn="tl">
                  <a:srgbClr val="000000">
                    <a:alpha val="43137"/>
                  </a:srgbClr>
                </a:outerShdw>
              </a:effectLst>
              <a:latin typeface="+mn-ea"/>
              <a:ea typeface="+mn-ea"/>
            </a:endParaRPr>
          </a:p>
        </p:txBody>
      </p:sp>
      <p:pic>
        <p:nvPicPr>
          <p:cNvPr id="114" name="Picture 3" descr="\\mpci990003.ring.meti.go.jp\Ddrive\ESCA0362\デスクトップ\illustrain01-ons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7221" y="2609401"/>
            <a:ext cx="1008307" cy="5231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617" y="2312497"/>
            <a:ext cx="411243" cy="44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1724" y="2312497"/>
            <a:ext cx="486639" cy="45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爆発 2 2054"/>
          <p:cNvSpPr/>
          <p:nvPr/>
        </p:nvSpPr>
        <p:spPr>
          <a:xfrm>
            <a:off x="7436651" y="3207958"/>
            <a:ext cx="709209" cy="392999"/>
          </a:xfrm>
          <a:prstGeom prst="irregularSeal2">
            <a:avLst/>
          </a:prstGeom>
          <a:solidFill>
            <a:srgbClr val="CCFF66"/>
          </a:solidFill>
          <a:ln w="3175">
            <a:solidFill>
              <a:schemeClr val="tx1">
                <a:lumMod val="50000"/>
                <a:lumOff val="50000"/>
              </a:schemeClr>
            </a:solidFill>
          </a:ln>
        </p:spPr>
        <p:txBody>
          <a:bodyPr vert="horz" lIns="0" tIns="0" rIns="0" bIns="0" rtlCol="0" anchor="ctr"/>
          <a:lstStyle/>
          <a:p>
            <a:pPr algn="ctr"/>
            <a:r>
              <a:rPr kumimoji="1" lang="ja-JP" altLang="en-US" sz="1100" b="1" dirty="0" smtClean="0">
                <a:latin typeface="+mn-ea"/>
                <a:ea typeface="+mn-ea"/>
              </a:rPr>
              <a:t>安全</a:t>
            </a:r>
            <a:endParaRPr kumimoji="1" lang="en-US" altLang="ja-JP" sz="1100" b="1" dirty="0" smtClean="0">
              <a:latin typeface="+mn-ea"/>
              <a:ea typeface="+mn-ea"/>
            </a:endParaRPr>
          </a:p>
          <a:p>
            <a:pPr algn="ctr"/>
            <a:r>
              <a:rPr lang="ja-JP" altLang="en-US" sz="1100" b="1" dirty="0">
                <a:latin typeface="+mn-ea"/>
                <a:ea typeface="+mn-ea"/>
              </a:rPr>
              <a:t>安心</a:t>
            </a:r>
            <a:endParaRPr kumimoji="1" lang="ja-JP" altLang="en-US" sz="1100" b="1" dirty="0">
              <a:latin typeface="+mn-ea"/>
              <a:ea typeface="+mn-ea"/>
            </a:endParaRPr>
          </a:p>
        </p:txBody>
      </p:sp>
      <p:pic>
        <p:nvPicPr>
          <p:cNvPr id="118" name="Picture 32" descr="ランニングマシンで歩く女性の小サイ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4261" y="3109856"/>
            <a:ext cx="491969" cy="491102"/>
          </a:xfrm>
          <a:prstGeom prst="rect">
            <a:avLst/>
          </a:prstGeom>
          <a:noFill/>
          <a:extLst>
            <a:ext uri="{909E8E84-426E-40DD-AFC4-6F175D3DCCD1}">
              <a14:hiddenFill xmlns:a14="http://schemas.microsoft.com/office/drawing/2010/main">
                <a:solidFill>
                  <a:srgbClr val="FFFFFF"/>
                </a:solidFill>
              </a14:hiddenFill>
            </a:ext>
          </a:extLst>
        </p:spPr>
      </p:pic>
      <p:sp>
        <p:nvSpPr>
          <p:cNvPr id="2059" name="上矢印 2058"/>
          <p:cNvSpPr/>
          <p:nvPr/>
        </p:nvSpPr>
        <p:spPr>
          <a:xfrm rot="2575118">
            <a:off x="5121905" y="2430748"/>
            <a:ext cx="409251" cy="567932"/>
          </a:xfrm>
          <a:prstGeom prst="upArrow">
            <a:avLst/>
          </a:prstGeom>
          <a:solidFill>
            <a:srgbClr val="CCFF66"/>
          </a:solidFill>
          <a:ln w="3175">
            <a:solidFill>
              <a:schemeClr val="tx1">
                <a:lumMod val="50000"/>
                <a:lumOff val="50000"/>
              </a:schemeClr>
            </a:solidFill>
          </a:ln>
        </p:spPr>
        <p:txBody>
          <a:bodyPr vert="horz" lIns="0" tIns="0" rIns="0" bIns="0" rtlCol="0" anchor="ctr"/>
          <a:lstStyle/>
          <a:p>
            <a:pPr algn="ctr"/>
            <a:endParaRPr kumimoji="1" lang="ja-JP" altLang="en-US" sz="1000" dirty="0">
              <a:latin typeface="+mn-ea"/>
              <a:ea typeface="+mn-ea"/>
            </a:endParaRPr>
          </a:p>
        </p:txBody>
      </p:sp>
      <p:sp>
        <p:nvSpPr>
          <p:cNvPr id="2056" name="テキスト ボックス 2055"/>
          <p:cNvSpPr txBox="1"/>
          <p:nvPr/>
        </p:nvSpPr>
        <p:spPr>
          <a:xfrm>
            <a:off x="5085752" y="2636912"/>
            <a:ext cx="480121" cy="209030"/>
          </a:xfrm>
          <a:prstGeom prst="rect">
            <a:avLst/>
          </a:prstGeom>
          <a:noFill/>
        </p:spPr>
        <p:txBody>
          <a:bodyPr wrap="square" rtlCol="0" anchor="ctr" anchorCtr="0">
            <a:noAutofit/>
          </a:bodyPr>
          <a:lstStyle/>
          <a:p>
            <a:pPr algn="ctr"/>
            <a:r>
              <a:rPr kumimoji="1" lang="ja-JP" altLang="en-US" sz="1100" b="1" dirty="0" smtClean="0"/>
              <a:t>株価</a:t>
            </a:r>
            <a:endParaRPr kumimoji="1" lang="en-US" altLang="ja-JP" sz="1100" b="1" dirty="0" smtClean="0"/>
          </a:p>
          <a:p>
            <a:pPr algn="ctr"/>
            <a:r>
              <a:rPr lang="ja-JP" altLang="en-US" sz="1100" b="1" dirty="0" smtClean="0"/>
              <a:t>ＵＰ</a:t>
            </a:r>
            <a:endParaRPr kumimoji="1" lang="ja-JP" altLang="en-US" sz="1100" b="1" dirty="0"/>
          </a:p>
        </p:txBody>
      </p:sp>
      <p:sp>
        <p:nvSpPr>
          <p:cNvPr id="2061" name="テキスト ボックス 2060"/>
          <p:cNvSpPr txBox="1"/>
          <p:nvPr/>
        </p:nvSpPr>
        <p:spPr>
          <a:xfrm>
            <a:off x="5018321" y="5951602"/>
            <a:ext cx="4759215" cy="861774"/>
          </a:xfrm>
          <a:prstGeom prst="rect">
            <a:avLst/>
          </a:prstGeom>
          <a:noFill/>
        </p:spPr>
        <p:txBody>
          <a:bodyPr wrap="square" rtlCol="0">
            <a:spAutoFit/>
          </a:bodyPr>
          <a:lstStyle/>
          <a:p>
            <a:r>
              <a:rPr kumimoji="1" lang="ja-JP" altLang="en-US" sz="1600" b="1" dirty="0" smtClean="0"/>
              <a:t>①　健康サービス活用による国民の健康増進</a:t>
            </a:r>
            <a:endParaRPr kumimoji="1" lang="en-US" altLang="ja-JP" sz="1600" b="1" dirty="0" smtClean="0"/>
          </a:p>
          <a:p>
            <a:r>
              <a:rPr lang="ja-JP" altLang="en-US" sz="1600" b="1" dirty="0" smtClean="0"/>
              <a:t>②　予防・健康増進による医療費の削減</a:t>
            </a:r>
            <a:endParaRPr lang="en-US" altLang="ja-JP" sz="1600" b="1" dirty="0"/>
          </a:p>
          <a:p>
            <a:r>
              <a:rPr kumimoji="1" lang="ja-JP" altLang="en-US" sz="1600" b="1" dirty="0" smtClean="0"/>
              <a:t>③　新産業創出による（地域）経済の活性化</a:t>
            </a:r>
            <a:endParaRPr kumimoji="1" lang="en-US" altLang="ja-JP" sz="1600" b="1" dirty="0" smtClean="0"/>
          </a:p>
        </p:txBody>
      </p:sp>
    </p:spTree>
    <p:extLst>
      <p:ext uri="{BB962C8B-B14F-4D97-AF65-F5344CB8AC3E}">
        <p14:creationId xmlns:p14="http://schemas.microsoft.com/office/powerpoint/2010/main" val="267904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6281" y="342664"/>
            <a:ext cx="8557405" cy="2739211"/>
          </a:xfrm>
          <a:prstGeom prst="rect">
            <a:avLst/>
          </a:prstGeom>
          <a:noFill/>
          <a:ln>
            <a:solidFill>
              <a:schemeClr val="accent1"/>
            </a:solidFill>
          </a:ln>
        </p:spPr>
        <p:txBody>
          <a:bodyPr wrap="square" rtlCol="0">
            <a:spAutoFit/>
          </a:bodyPr>
          <a:lstStyle/>
          <a:p>
            <a:r>
              <a:rPr kumimoji="1" lang="ja-JP" altLang="en-US" sz="3200" dirty="0" smtClean="0"/>
              <a:t>経済産業省　サービス産業課</a:t>
            </a:r>
            <a:endParaRPr kumimoji="1" lang="en-US" altLang="ja-JP" sz="3200" dirty="0" smtClean="0"/>
          </a:p>
          <a:p>
            <a:r>
              <a:rPr kumimoji="1" lang="ja-JP" altLang="en-US" sz="2000" dirty="0" smtClean="0">
                <a:solidFill>
                  <a:srgbClr val="C00000"/>
                </a:solidFill>
              </a:rPr>
              <a:t>「サービス」と「モノづくり」とは、これからの日本経済を牽引する車の「両輪」</a:t>
            </a:r>
            <a:endParaRPr kumimoji="1" lang="en-US" altLang="ja-JP" sz="2000" dirty="0" smtClean="0">
              <a:solidFill>
                <a:srgbClr val="C00000"/>
              </a:solidFill>
            </a:endParaRPr>
          </a:p>
          <a:p>
            <a:r>
              <a:rPr kumimoji="1" lang="ja-JP" altLang="en-US" sz="2000" dirty="0" smtClean="0"/>
              <a:t>「サービスの見える化」　認証　　　　</a:t>
            </a:r>
            <a:r>
              <a:rPr lang="ja-JP" altLang="en-US" sz="2000" dirty="0"/>
              <a:t>サービス</a:t>
            </a:r>
            <a:r>
              <a:rPr lang="ja-JP" altLang="en-US" sz="2000" dirty="0" smtClean="0"/>
              <a:t>産業生産性協議会（牛尾治朗）</a:t>
            </a:r>
            <a:endParaRPr lang="en-US" altLang="ja-JP" sz="2000" dirty="0" smtClean="0"/>
          </a:p>
          <a:p>
            <a:r>
              <a:rPr lang="ja-JP" altLang="en-US" sz="2000" dirty="0" smtClean="0"/>
              <a:t>　　　　</a:t>
            </a:r>
            <a:r>
              <a:rPr lang="en-US" altLang="ja-JP" sz="2000" dirty="0" smtClean="0"/>
              <a:t>※</a:t>
            </a:r>
            <a:r>
              <a:rPr lang="ja-JP" altLang="en-US" sz="2000" dirty="0" smtClean="0"/>
              <a:t>既にエステティック認証はやって</a:t>
            </a:r>
            <a:r>
              <a:rPr lang="ja-JP" altLang="en-US" sz="2000" dirty="0" smtClean="0"/>
              <a:t>いた（</a:t>
            </a:r>
            <a:r>
              <a:rPr lang="en-US" altLang="ja-JP" sz="2000" dirty="0" smtClean="0"/>
              <a:t>2008</a:t>
            </a:r>
            <a:r>
              <a:rPr lang="ja-JP" altLang="en-US" sz="2000" dirty="0" smtClean="0"/>
              <a:t>年サロン認証）</a:t>
            </a:r>
            <a:endParaRPr kumimoji="1" lang="en-US" altLang="ja-JP" sz="2000" dirty="0" smtClean="0"/>
          </a:p>
          <a:p>
            <a:r>
              <a:rPr kumimoji="1" lang="ja-JP" altLang="en-US" sz="2000" dirty="0" smtClean="0">
                <a:solidFill>
                  <a:srgbClr val="C00000"/>
                </a:solidFill>
              </a:rPr>
              <a:t>医療周辺に「美と健康サービス」のチャンス</a:t>
            </a:r>
            <a:r>
              <a:rPr kumimoji="1" lang="ja-JP" altLang="en-US" sz="2000" dirty="0" smtClean="0"/>
              <a:t>が　　　　「医療周辺産業」</a:t>
            </a:r>
            <a:endParaRPr kumimoji="1" lang="en-US" altLang="ja-JP" sz="2000" dirty="0" smtClean="0"/>
          </a:p>
          <a:p>
            <a:r>
              <a:rPr kumimoji="1" lang="ja-JP" altLang="en-US" sz="2000" dirty="0" smtClean="0"/>
              <a:t>骨太の医療という産業の周辺に新たな産業を創出（介護・リハビリ分野）</a:t>
            </a:r>
            <a:endParaRPr kumimoji="1" lang="en-US" altLang="ja-JP" sz="2000" dirty="0" smtClean="0"/>
          </a:p>
          <a:p>
            <a:r>
              <a:rPr kumimoji="1" lang="ja-JP" altLang="en-US" sz="2000" dirty="0" smtClean="0"/>
              <a:t>　フィットネス施設で医療との連携ができるレベルの施設を認証へ</a:t>
            </a:r>
            <a:endParaRPr kumimoji="1" lang="en-US" altLang="ja-JP" sz="2000" dirty="0" smtClean="0"/>
          </a:p>
          <a:p>
            <a:r>
              <a:rPr kumimoji="1" lang="ja-JP" altLang="en-US" sz="2000" dirty="0" smtClean="0"/>
              <a:t>メディカルエクセレンスジャパン・・医療サービスを世界へ</a:t>
            </a:r>
            <a:r>
              <a:rPr lang="ja-JP" altLang="en-US" sz="2000" dirty="0"/>
              <a:t>　</a:t>
            </a:r>
            <a:endParaRPr kumimoji="1" lang="en-US" altLang="ja-JP" sz="2000" dirty="0" smtClean="0"/>
          </a:p>
        </p:txBody>
      </p:sp>
      <p:sp>
        <p:nvSpPr>
          <p:cNvPr id="3" name="テキスト ボックス 2"/>
          <p:cNvSpPr txBox="1"/>
          <p:nvPr/>
        </p:nvSpPr>
        <p:spPr>
          <a:xfrm>
            <a:off x="716281" y="3555333"/>
            <a:ext cx="8557405" cy="1384995"/>
          </a:xfrm>
          <a:prstGeom prst="rect">
            <a:avLst/>
          </a:prstGeom>
          <a:noFill/>
          <a:ln>
            <a:solidFill>
              <a:schemeClr val="tx1"/>
            </a:solidFill>
          </a:ln>
        </p:spPr>
        <p:txBody>
          <a:bodyPr wrap="square" rtlCol="0">
            <a:spAutoFit/>
          </a:bodyPr>
          <a:lstStyle/>
          <a:p>
            <a:r>
              <a:rPr kumimoji="1" lang="ja-JP" altLang="en-US" sz="3200" smtClean="0"/>
              <a:t>経済産業省　ヘルスケア</a:t>
            </a:r>
            <a:r>
              <a:rPr kumimoji="1" lang="ja-JP" altLang="en-US" sz="3200" dirty="0" smtClean="0"/>
              <a:t>産業課　</a:t>
            </a:r>
            <a:endParaRPr kumimoji="1" lang="en-US" altLang="ja-JP" sz="2000" dirty="0" smtClean="0"/>
          </a:p>
          <a:p>
            <a:r>
              <a:rPr kumimoji="1" lang="ja-JP" altLang="en-US" sz="2000" dirty="0" smtClean="0"/>
              <a:t>２３年７月、医療介護等関連産による経済成長を強力に推進するためヘルスケア産業課設置。　　　成長戦略の下「健康寿命延伸産業の創出」</a:t>
            </a:r>
            <a:r>
              <a:rPr kumimoji="1" lang="ja-JP" altLang="en-US" sz="3200" dirty="0" smtClean="0"/>
              <a:t>　</a:t>
            </a:r>
            <a:endParaRPr kumimoji="1" lang="en-US" altLang="ja-JP" sz="3200" dirty="0" smtClean="0"/>
          </a:p>
        </p:txBody>
      </p:sp>
      <p:sp>
        <p:nvSpPr>
          <p:cNvPr id="4" name="テキスト ボックス 3"/>
          <p:cNvSpPr txBox="1"/>
          <p:nvPr/>
        </p:nvSpPr>
        <p:spPr>
          <a:xfrm>
            <a:off x="716281" y="5221140"/>
            <a:ext cx="8557405" cy="646331"/>
          </a:xfrm>
          <a:prstGeom prst="rect">
            <a:avLst/>
          </a:prstGeom>
          <a:noFill/>
        </p:spPr>
        <p:txBody>
          <a:bodyPr wrap="square" rtlCol="0">
            <a:spAutoFit/>
          </a:bodyPr>
          <a:lstStyle/>
          <a:p>
            <a:r>
              <a:rPr kumimoji="1" lang="ja-JP" altLang="en-US" dirty="0" smtClean="0"/>
              <a:t>内閣官房　　　健康・医療戦略室設置　設置　　医療のアウトバウンド、インバウンド</a:t>
            </a:r>
            <a:endParaRPr kumimoji="1" lang="en-US" altLang="ja-JP" dirty="0" smtClean="0"/>
          </a:p>
          <a:p>
            <a:r>
              <a:rPr kumimoji="1" lang="ja-JP" altLang="en-US" dirty="0" smtClean="0"/>
              <a:t>　（２０１３年２月経産省・厚労省が連携）　　　　　　　　</a:t>
            </a:r>
            <a:endParaRPr kumimoji="1" lang="ja-JP" altLang="en-US" dirty="0"/>
          </a:p>
        </p:txBody>
      </p:sp>
      <p:sp>
        <p:nvSpPr>
          <p:cNvPr id="5" name="テキスト ボックス 4"/>
          <p:cNvSpPr txBox="1"/>
          <p:nvPr/>
        </p:nvSpPr>
        <p:spPr>
          <a:xfrm>
            <a:off x="716281" y="5867471"/>
            <a:ext cx="8557405" cy="646331"/>
          </a:xfrm>
          <a:prstGeom prst="rect">
            <a:avLst/>
          </a:prstGeom>
          <a:noFill/>
          <a:ln>
            <a:solidFill>
              <a:schemeClr val="bg1"/>
            </a:solidFill>
          </a:ln>
        </p:spPr>
        <p:txBody>
          <a:bodyPr wrap="square" rtlCol="0">
            <a:spAutoFit/>
          </a:bodyPr>
          <a:lstStyle/>
          <a:p>
            <a:r>
              <a:rPr kumimoji="1" lang="ja-JP" altLang="en-US" dirty="0" smtClean="0"/>
              <a:t>官邸</a:t>
            </a:r>
            <a:r>
              <a:rPr kumimoji="1" lang="ja-JP" altLang="en-US" dirty="0" err="1" smtClean="0"/>
              <a:t>ー</a:t>
            </a:r>
            <a:r>
              <a:rPr kumimoji="1" lang="ja-JP" altLang="en-US" dirty="0" smtClean="0"/>
              <a:t>　「</a:t>
            </a:r>
            <a:r>
              <a:rPr kumimoji="1" lang="ja-JP" altLang="en-US" dirty="0" smtClean="0"/>
              <a:t>健康・医療戦略本部」（安倍総理）</a:t>
            </a:r>
            <a:r>
              <a:rPr kumimoji="1" lang="ja-JP" altLang="en-US" dirty="0" err="1" smtClean="0"/>
              <a:t>ー</a:t>
            </a:r>
            <a:r>
              <a:rPr kumimoji="1" lang="ja-JP" altLang="en-US" dirty="0" smtClean="0"/>
              <a:t>　次</a:t>
            </a:r>
            <a:r>
              <a:rPr kumimoji="1" lang="ja-JP" altLang="en-US" dirty="0" smtClean="0"/>
              <a:t>世代ヘルスケア産業協議会　</a:t>
            </a:r>
            <a:endParaRPr kumimoji="1" lang="en-US" altLang="ja-JP" dirty="0" smtClean="0"/>
          </a:p>
          <a:p>
            <a:r>
              <a:rPr kumimoji="1" lang="ja-JP" altLang="en-US" dirty="0" smtClean="0"/>
              <a:t>６月日本再興戦略改訂</a:t>
            </a:r>
            <a:r>
              <a:rPr kumimoji="1" lang="ja-JP" altLang="en-US" dirty="0" err="1" smtClean="0"/>
              <a:t>ー</a:t>
            </a:r>
            <a:r>
              <a:rPr kumimoji="1" lang="ja-JP" altLang="en-US" dirty="0" smtClean="0">
                <a:solidFill>
                  <a:srgbClr val="C00000"/>
                </a:solidFill>
              </a:rPr>
              <a:t>　</a:t>
            </a:r>
            <a:r>
              <a:rPr kumimoji="1" lang="ja-JP" altLang="en-US" dirty="0" smtClean="0">
                <a:solidFill>
                  <a:srgbClr val="C00000"/>
                </a:solidFill>
              </a:rPr>
              <a:t>　地域</a:t>
            </a:r>
            <a:r>
              <a:rPr kumimoji="1" lang="ja-JP" altLang="en-US" dirty="0" smtClean="0">
                <a:solidFill>
                  <a:srgbClr val="C00000"/>
                </a:solidFill>
              </a:rPr>
              <a:t>経済の活性化</a:t>
            </a:r>
            <a:endParaRPr kumimoji="1" lang="ja-JP" altLang="en-US" dirty="0">
              <a:solidFill>
                <a:srgbClr val="C00000"/>
              </a:solidFill>
            </a:endParaRPr>
          </a:p>
        </p:txBody>
      </p:sp>
      <p:sp>
        <p:nvSpPr>
          <p:cNvPr id="6" name="下矢印 5"/>
          <p:cNvSpPr/>
          <p:nvPr/>
        </p:nvSpPr>
        <p:spPr bwMode="auto">
          <a:xfrm>
            <a:off x="2346960" y="3081875"/>
            <a:ext cx="782320" cy="473458"/>
          </a:xfrm>
          <a:prstGeom prst="downArrow">
            <a:avLst/>
          </a:prstGeom>
          <a:solidFill>
            <a:schemeClr val="accent2"/>
          </a:solidFill>
          <a:ln w="19050" cap="rnd" algn="ctr">
            <a:solidFill>
              <a:schemeClr val="tx1"/>
            </a:solidFill>
            <a:prstDash val="sysDot"/>
            <a:miter lim="800000"/>
            <a:headEnd/>
            <a:tailEnd/>
          </a:ln>
        </p:spPr>
        <p:txBody>
          <a:bodyPr wrap="none"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191643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6762" y="776378"/>
            <a:ext cx="8188460" cy="5693866"/>
          </a:xfrm>
          <a:prstGeom prst="rect">
            <a:avLst/>
          </a:prstGeom>
          <a:solidFill>
            <a:schemeClr val="accent4">
              <a:lumMod val="20000"/>
              <a:lumOff val="80000"/>
            </a:schemeClr>
          </a:solidFill>
          <a:ln w="19050">
            <a:solidFill>
              <a:schemeClr val="tx1"/>
            </a:solidFill>
          </a:ln>
        </p:spPr>
        <p:txBody>
          <a:bodyPr wrap="none" rtlCol="0">
            <a:spAutoFit/>
          </a:bodyPr>
          <a:lstStyle/>
          <a:p>
            <a:r>
              <a:rPr kumimoji="1" lang="ja-JP" altLang="en-US" sz="4400" dirty="0" smtClean="0"/>
              <a:t>　　　　　　　　まとめ</a:t>
            </a:r>
            <a:endParaRPr kumimoji="1" lang="en-US" altLang="ja-JP" sz="4400" dirty="0" smtClean="0"/>
          </a:p>
          <a:p>
            <a:r>
              <a:rPr kumimoji="1" lang="ja-JP" altLang="en-US" sz="4400" dirty="0" smtClean="0"/>
              <a:t>国が</a:t>
            </a:r>
            <a:r>
              <a:rPr kumimoji="1" lang="ja-JP" altLang="en-US" sz="4400" dirty="0" err="1" smtClean="0"/>
              <a:t>推める</a:t>
            </a:r>
            <a:r>
              <a:rPr kumimoji="1" lang="ja-JP" altLang="en-US" sz="4400" dirty="0" smtClean="0"/>
              <a:t>健康長寿社会の実現</a:t>
            </a:r>
            <a:endParaRPr kumimoji="1" lang="en-US" altLang="ja-JP" sz="4400" dirty="0" smtClean="0"/>
          </a:p>
          <a:p>
            <a:r>
              <a:rPr kumimoji="1" lang="ja-JP" altLang="en-US" sz="2400" dirty="0" smtClean="0"/>
              <a:t>健康増進、医療費削減、</a:t>
            </a:r>
            <a:r>
              <a:rPr lang="ja-JP" altLang="en-US" sz="2400" dirty="0"/>
              <a:t>新産業</a:t>
            </a:r>
            <a:r>
              <a:rPr lang="ja-JP" altLang="en-US" sz="2400" dirty="0" smtClean="0"/>
              <a:t>創出による地域活性化の実現</a:t>
            </a:r>
            <a:endParaRPr lang="en-US" altLang="ja-JP" sz="2400" dirty="0" smtClean="0"/>
          </a:p>
          <a:p>
            <a:endParaRPr lang="en-US" altLang="ja-JP" sz="2400" dirty="0" smtClean="0"/>
          </a:p>
          <a:p>
            <a:endParaRPr lang="en-US" altLang="ja-JP" sz="2400" dirty="0"/>
          </a:p>
          <a:p>
            <a:endParaRPr lang="en-US" altLang="ja-JP" sz="2400" dirty="0"/>
          </a:p>
          <a:p>
            <a:endParaRPr lang="en-US" altLang="ja-JP" sz="2400" dirty="0"/>
          </a:p>
          <a:p>
            <a:r>
              <a:rPr lang="ja-JP" altLang="en-US" sz="2400" dirty="0" smtClean="0"/>
              <a:t>美と健康産業のチャンスをどこに見出すか？</a:t>
            </a:r>
            <a:endParaRPr lang="en-US" altLang="ja-JP" sz="2400" dirty="0"/>
          </a:p>
          <a:p>
            <a:r>
              <a:rPr lang="ja-JP" altLang="en-US" sz="4400" dirty="0" smtClean="0"/>
              <a:t>グレーゾーン解消による環境整備</a:t>
            </a:r>
            <a:endParaRPr lang="en-US" altLang="ja-JP" sz="4400" dirty="0" smtClean="0"/>
          </a:p>
          <a:p>
            <a:r>
              <a:rPr lang="ja-JP" altLang="en-US" sz="4400" dirty="0" smtClean="0"/>
              <a:t>地域の医・農商工連携</a:t>
            </a:r>
            <a:endParaRPr lang="en-US" altLang="ja-JP" sz="4400" dirty="0" smtClean="0"/>
          </a:p>
          <a:p>
            <a:r>
              <a:rPr lang="ja-JP" altLang="en-US" sz="4400" dirty="0" smtClean="0"/>
              <a:t>企業の健康投資、健康経営</a:t>
            </a:r>
            <a:endParaRPr lang="en-US" altLang="ja-JP" sz="4400" dirty="0" smtClean="0"/>
          </a:p>
        </p:txBody>
      </p:sp>
      <p:sp>
        <p:nvSpPr>
          <p:cNvPr id="3" name="下矢印 2"/>
          <p:cNvSpPr/>
          <p:nvPr/>
        </p:nvSpPr>
        <p:spPr bwMode="auto">
          <a:xfrm>
            <a:off x="4209691" y="2674188"/>
            <a:ext cx="1250830" cy="978408"/>
          </a:xfrm>
          <a:prstGeom prst="downArrow">
            <a:avLst/>
          </a:prstGeom>
          <a:solidFill>
            <a:schemeClr val="bg1"/>
          </a:solidFill>
          <a:ln w="19050" cap="rnd" algn="ctr">
            <a:solidFill>
              <a:schemeClr val="tx1"/>
            </a:solidFill>
            <a:prstDash val="solid"/>
            <a:miter lim="800000"/>
            <a:headEnd/>
            <a:tailEnd/>
          </a:ln>
        </p:spPr>
        <p:txBody>
          <a:bodyPr wrap="none"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169449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産業資金課フォーマッ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40000"/>
            <a:lumOff val="60000"/>
          </a:schemeClr>
        </a:solidFill>
        <a:ln w="19050" cap="rnd" algn="ctr">
          <a:solidFill>
            <a:schemeClr val="tx1"/>
          </a:solidFill>
          <a:prstDash val="sysDot"/>
          <a:miter lim="800000"/>
          <a:headEnd/>
          <a:tailEnd/>
        </a:ln>
      </a:spPr>
      <a:bodyPr wrap="none" anchor="ctr"/>
      <a:lstStyle>
        <a:defPPr>
          <a:defRPr>
            <a:latin typeface="+mn-ea"/>
            <a:ea typeface="+mn-ea"/>
          </a:defRPr>
        </a:defPPr>
      </a:lstStyle>
    </a:spDef>
  </a:objectDefaults>
  <a:extraClrSchemeLst/>
</a:theme>
</file>

<file path=ppt/theme/theme2.xml><?xml version="1.0" encoding="utf-8"?>
<a:theme xmlns:a="http://schemas.openxmlformats.org/drawingml/2006/main" name="2011NRI（一枚もの）">
  <a:themeElements>
    <a:clrScheme name="">
      <a:dk1>
        <a:srgbClr val="000000"/>
      </a:dk1>
      <a:lt1>
        <a:srgbClr val="FFFFFF"/>
      </a:lt1>
      <a:dk2>
        <a:srgbClr val="000000"/>
      </a:dk2>
      <a:lt2>
        <a:srgbClr val="808080"/>
      </a:lt2>
      <a:accent1>
        <a:srgbClr val="DDDDDD"/>
      </a:accent1>
      <a:accent2>
        <a:srgbClr val="C0C0C0"/>
      </a:accent2>
      <a:accent3>
        <a:srgbClr val="FFFFFF"/>
      </a:accent3>
      <a:accent4>
        <a:srgbClr val="000000"/>
      </a:accent4>
      <a:accent5>
        <a:srgbClr val="EBEBEB"/>
      </a:accent5>
      <a:accent6>
        <a:srgbClr val="AEAEAE"/>
      </a:accent6>
      <a:hlink>
        <a:srgbClr val="0066B3"/>
      </a:hlink>
      <a:folHlink>
        <a:srgbClr val="CC0066"/>
      </a:folHlink>
    </a:clrScheme>
    <a:fontScheme name="2010">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010 1">
        <a:dk1>
          <a:srgbClr val="000000"/>
        </a:dk1>
        <a:lt1>
          <a:srgbClr val="FFFFFF"/>
        </a:lt1>
        <a:dk2>
          <a:srgbClr val="000000"/>
        </a:dk2>
        <a:lt2>
          <a:srgbClr val="808080"/>
        </a:lt2>
        <a:accent1>
          <a:srgbClr val="DDDDDD"/>
        </a:accent1>
        <a:accent2>
          <a:srgbClr val="C0C0C0"/>
        </a:accent2>
        <a:accent3>
          <a:srgbClr val="FFFFFF"/>
        </a:accent3>
        <a:accent4>
          <a:srgbClr val="000000"/>
        </a:accent4>
        <a:accent5>
          <a:srgbClr val="EBEBEB"/>
        </a:accent5>
        <a:accent6>
          <a:srgbClr val="AEAEAE"/>
        </a:accent6>
        <a:hlink>
          <a:srgbClr val="CC0066"/>
        </a:hlink>
        <a:folHlink>
          <a:srgbClr val="0066B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23933</TotalTime>
  <Words>1404</Words>
  <Application>Microsoft Office PowerPoint</Application>
  <PresentationFormat>A4 210 x 297 mm</PresentationFormat>
  <Paragraphs>346</Paragraphs>
  <Slides>24</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HGPｺﾞｼｯｸE</vt:lpstr>
      <vt:lpstr>HGP創英角ｺﾞｼｯｸUB</vt:lpstr>
      <vt:lpstr>HGSｺﾞｼｯｸM</vt:lpstr>
      <vt:lpstr>HG丸ｺﾞｼｯｸM-PRO</vt:lpstr>
      <vt:lpstr>ＭＳ Ｐゴシック</vt:lpstr>
      <vt:lpstr>ＭＳ ゴシック</vt:lpstr>
      <vt:lpstr>Arial</vt:lpstr>
      <vt:lpstr>Calibri</vt:lpstr>
      <vt:lpstr>Wingdings</vt:lpstr>
      <vt:lpstr>産業資金課フォーマット</vt:lpstr>
      <vt:lpstr>2011NRI（一枚もの）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美と健康サービス、この１０年の推移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経済産業省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HS</dc:creator>
  <cp:lastModifiedBy>えぶちあつし</cp:lastModifiedBy>
  <cp:revision>2032</cp:revision>
  <cp:lastPrinted>2014-08-12T08:24:04Z</cp:lastPrinted>
  <dcterms:created xsi:type="dcterms:W3CDTF">2011-06-03T09:36:24Z</dcterms:created>
  <dcterms:modified xsi:type="dcterms:W3CDTF">2014-11-25T04:14:25Z</dcterms:modified>
</cp:coreProperties>
</file>